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5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6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6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7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86" r:id="rId2"/>
    <p:sldMasterId id="2147483896" r:id="rId3"/>
  </p:sldMasterIdLst>
  <p:notesMasterIdLst>
    <p:notesMasterId r:id="rId77"/>
  </p:notesMasterIdLst>
  <p:handoutMasterIdLst>
    <p:handoutMasterId r:id="rId78"/>
  </p:handoutMasterIdLst>
  <p:sldIdLst>
    <p:sldId id="269" r:id="rId4"/>
    <p:sldId id="268" r:id="rId5"/>
    <p:sldId id="270" r:id="rId6"/>
    <p:sldId id="400" r:id="rId7"/>
    <p:sldId id="439" r:id="rId8"/>
    <p:sldId id="467" r:id="rId9"/>
    <p:sldId id="342" r:id="rId10"/>
    <p:sldId id="373" r:id="rId11"/>
    <p:sldId id="305" r:id="rId12"/>
    <p:sldId id="272" r:id="rId13"/>
    <p:sldId id="474" r:id="rId14"/>
    <p:sldId id="343" r:id="rId15"/>
    <p:sldId id="347" r:id="rId16"/>
    <p:sldId id="349" r:id="rId17"/>
    <p:sldId id="358" r:id="rId18"/>
    <p:sldId id="359" r:id="rId19"/>
    <p:sldId id="437" r:id="rId20"/>
    <p:sldId id="366" r:id="rId21"/>
    <p:sldId id="475" r:id="rId22"/>
    <p:sldId id="345" r:id="rId23"/>
    <p:sldId id="346" r:id="rId24"/>
    <p:sldId id="351" r:id="rId25"/>
    <p:sldId id="356" r:id="rId26"/>
    <p:sldId id="357" r:id="rId27"/>
    <p:sldId id="369" r:id="rId28"/>
    <p:sldId id="370" r:id="rId29"/>
    <p:sldId id="368" r:id="rId30"/>
    <p:sldId id="361" r:id="rId31"/>
    <p:sldId id="362" r:id="rId32"/>
    <p:sldId id="394" r:id="rId33"/>
    <p:sldId id="442" r:id="rId34"/>
    <p:sldId id="443" r:id="rId35"/>
    <p:sldId id="448" r:id="rId36"/>
    <p:sldId id="450" r:id="rId37"/>
    <p:sldId id="463" r:id="rId38"/>
    <p:sldId id="481" r:id="rId39"/>
    <p:sldId id="482" r:id="rId40"/>
    <p:sldId id="480" r:id="rId41"/>
    <p:sldId id="402" r:id="rId42"/>
    <p:sldId id="438" r:id="rId43"/>
    <p:sldId id="379" r:id="rId44"/>
    <p:sldId id="395" r:id="rId45"/>
    <p:sldId id="416" r:id="rId46"/>
    <p:sldId id="454" r:id="rId47"/>
    <p:sldId id="455" r:id="rId48"/>
    <p:sldId id="460" r:id="rId49"/>
    <p:sldId id="457" r:id="rId50"/>
    <p:sldId id="453" r:id="rId51"/>
    <p:sldId id="424" r:id="rId52"/>
    <p:sldId id="427" r:id="rId53"/>
    <p:sldId id="468" r:id="rId54"/>
    <p:sldId id="469" r:id="rId55"/>
    <p:sldId id="470" r:id="rId56"/>
    <p:sldId id="433" r:id="rId57"/>
    <p:sldId id="471" r:id="rId58"/>
    <p:sldId id="472" r:id="rId59"/>
    <p:sldId id="473" r:id="rId60"/>
    <p:sldId id="476" r:id="rId61"/>
    <p:sldId id="477" r:id="rId62"/>
    <p:sldId id="478" r:id="rId63"/>
    <p:sldId id="479" r:id="rId64"/>
    <p:sldId id="334" r:id="rId65"/>
    <p:sldId id="389" r:id="rId66"/>
    <p:sldId id="447" r:id="rId67"/>
    <p:sldId id="446" r:id="rId68"/>
    <p:sldId id="391" r:id="rId69"/>
    <p:sldId id="436" r:id="rId70"/>
    <p:sldId id="440" r:id="rId71"/>
    <p:sldId id="340" r:id="rId72"/>
    <p:sldId id="459" r:id="rId73"/>
    <p:sldId id="339" r:id="rId74"/>
    <p:sldId id="384" r:id="rId75"/>
    <p:sldId id="380" r:id="rId7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269"/>
            <p14:sldId id="268"/>
            <p14:sldId id="270"/>
            <p14:sldId id="400"/>
            <p14:sldId id="439"/>
            <p14:sldId id="467"/>
            <p14:sldId id="342"/>
            <p14:sldId id="373"/>
            <p14:sldId id="305"/>
            <p14:sldId id="272"/>
            <p14:sldId id="474"/>
            <p14:sldId id="343"/>
            <p14:sldId id="347"/>
            <p14:sldId id="349"/>
            <p14:sldId id="358"/>
            <p14:sldId id="359"/>
            <p14:sldId id="437"/>
            <p14:sldId id="366"/>
            <p14:sldId id="475"/>
            <p14:sldId id="345"/>
            <p14:sldId id="346"/>
            <p14:sldId id="351"/>
            <p14:sldId id="356"/>
            <p14:sldId id="357"/>
            <p14:sldId id="369"/>
            <p14:sldId id="370"/>
            <p14:sldId id="368"/>
            <p14:sldId id="361"/>
            <p14:sldId id="362"/>
            <p14:sldId id="394"/>
            <p14:sldId id="442"/>
            <p14:sldId id="443"/>
            <p14:sldId id="448"/>
            <p14:sldId id="450"/>
            <p14:sldId id="463"/>
            <p14:sldId id="481"/>
            <p14:sldId id="482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457"/>
            <p14:sldId id="453"/>
            <p14:sldId id="424"/>
          </p14:sldIdLst>
        </p14:section>
        <p14:section name="Sekcja bez tytułu" id="{A08EEED9-A5D3-4B8B-BC45-EC4CAA274E30}">
          <p14:sldIdLst>
            <p14:sldId id="427"/>
            <p14:sldId id="468"/>
            <p14:sldId id="469"/>
            <p14:sldId id="470"/>
            <p14:sldId id="433"/>
            <p14:sldId id="471"/>
            <p14:sldId id="472"/>
            <p14:sldId id="473"/>
            <p14:sldId id="476"/>
            <p14:sldId id="477"/>
            <p14:sldId id="478"/>
            <p14:sldId id="479"/>
            <p14:sldId id="334"/>
            <p14:sldId id="389"/>
            <p14:sldId id="447"/>
            <p14:sldId id="446"/>
            <p14:sldId id="391"/>
            <p14:sldId id="436"/>
            <p14:sldId id="440"/>
            <p14:sldId id="340"/>
            <p14:sldId id="459"/>
            <p14:sldId id="339"/>
            <p14:sldId id="384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66FF"/>
    <a:srgbClr val="0033CC"/>
    <a:srgbClr val="FF9900"/>
    <a:srgbClr val="86A5BE"/>
    <a:srgbClr val="66CCFF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89871-32ED-4642-9926-547BAABEDDCE}" v="22" dt="2021-05-05T13:31:48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73" autoAdjust="0"/>
  </p:normalViewPr>
  <p:slideViewPr>
    <p:cSldViewPr snapToGrid="0">
      <p:cViewPr varScale="1">
        <p:scale>
          <a:sx n="97" d="100"/>
          <a:sy n="97" d="100"/>
        </p:scale>
        <p:origin x="19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7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3438"/>
    </p:cViewPr>
  </p:sorterViewPr>
  <p:notesViewPr>
    <p:cSldViewPr snapToGrid="0">
      <p:cViewPr varScale="1">
        <p:scale>
          <a:sx n="117" d="100"/>
          <a:sy n="117" d="100"/>
        </p:scale>
        <p:origin x="20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isap.sejm.gov.pl/isap.nsf/DocDetails.xsp?id=WDU20200000910" TargetMode="External"/><Relationship Id="rId1" Type="http://schemas.openxmlformats.org/officeDocument/2006/relationships/hyperlink" Target="http://isap.sejm.gov.pl/isap.nsf/DocDetails.xsp?id=WDU20200001327" TargetMode="Externa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hyperlink" Target="https://serwis.oke.jaworzno.pl/upload_zalaczniki_komunikaty/procedura_organizowania_testu_kwal_wst_2020_01062020.zip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cDetails.xsp?id=WDU20190001707" TargetMode="External"/><Relationship Id="rId1" Type="http://schemas.openxmlformats.org/officeDocument/2006/relationships/hyperlink" Target="http://prawo.sejm.gov.pl/isap.nsf/DocDetails.xsp?id=WDU20150000673" TargetMode="External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hyperlink" Target="https://oke.jaworzno.pl/www3/2021/04/19/wytyczne-dotyczace-organizowania-i-przeprowadzania-w-2021-r-egzaminow-w-zwiazku-z-epidemia-sars-cov-2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isap.sejm.gov.pl/isap.nsf/DocDetails.xsp?id=WDU20200000493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isap.sejm.gov.pl/isap.nsf/DocDetails.xsp?id=WDU20200000910" TargetMode="External"/><Relationship Id="rId1" Type="http://schemas.openxmlformats.org/officeDocument/2006/relationships/hyperlink" Target="http://isap.sejm.gov.pl/isap.nsf/DocDetails.xsp?id=WDU20200001327" TargetMode="External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hyperlink" Target="https://serwis.oke.jaworzno.pl/upload_zalaczniki_komunikaty/procedura_organizowania_testu_kwal_wst_2020_01062020.zip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cDetails.xsp?id=WDU20190001707" TargetMode="External"/><Relationship Id="rId1" Type="http://schemas.openxmlformats.org/officeDocument/2006/relationships/hyperlink" Target="http://prawo.sejm.gov.pl/isap.nsf/DocDetails.xsp?id=WDU20150000673" TargetMode="External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hyperlink" Target="https://oke.jaworzno.pl/www3/2021/04/19/wytyczne-dotyczace-organizowania-i-przeprowadzania-w-2021-r-egzaminow-w-zwiazku-z-epidemia-sars-cov-2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isap.sejm.gov.pl/isap.nsf/DocDetails.xsp?id=WDU2020000049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1. INFORMACJE OGÓLNE</a:t>
          </a: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2. 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3. </a:t>
          </a:r>
          <a:r>
            <a:rPr lang="pl-PL" alt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CZĘŚĆ PRAKTYCZNA EGZAMINU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5. SERWIS DLA DYREKTORÓW</a:t>
          </a: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D9665B-AB5F-4D1C-8330-B85985D1D27A}">
      <dgm:prSet custT="1"/>
      <dgm:spPr/>
      <dgm:t>
        <a:bodyPr anchor="ctr"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6. INFORMACJE DODATKOWE</a:t>
          </a:r>
        </a:p>
      </dgm:t>
    </dgm:pt>
    <dgm:pt modelId="{CC18F695-90AD-4A01-A373-97B1B8DFF168}" type="par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D026394F-0B4E-483B-B451-40064E66611B}" type="sib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4. SYSTEM SIOEPKZ – FORMUŁA 2017 i 2019</a:t>
          </a: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>
        <a:ln>
          <a:solidFill>
            <a:srgbClr val="FF0000"/>
          </a:solidFill>
        </a:ln>
      </dgm:spPr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7E09A35B-B6BE-4BC4-B9FF-78A4D74B31E5}" type="pres">
      <dgm:prSet presAssocID="{1BD9665B-AB5F-4D1C-8330-B85985D1D27A}" presName="horz2" presStyleCnt="0"/>
      <dgm:spPr/>
    </dgm:pt>
    <dgm:pt modelId="{FA82CA04-DBC3-45B9-B8A4-4BFAC919CD62}" type="pres">
      <dgm:prSet presAssocID="{1BD9665B-AB5F-4D1C-8330-B85985D1D27A}" presName="horzSpace2" presStyleCnt="0"/>
      <dgm:spPr/>
    </dgm:pt>
    <dgm:pt modelId="{645F7DCA-887B-438D-9B7D-D622A1507269}" type="pres">
      <dgm:prSet presAssocID="{1BD9665B-AB5F-4D1C-8330-B85985D1D27A}" presName="tx2" presStyleLbl="revTx" presStyleIdx="6" presStyleCnt="7" custScaleX="128645"/>
      <dgm:spPr/>
    </dgm:pt>
    <dgm:pt modelId="{7B920425-E865-4D24-A776-E13263903755}" type="pres">
      <dgm:prSet presAssocID="{1BD9665B-AB5F-4D1C-8330-B85985D1D27A}" presName="vert2" presStyleCnt="0"/>
      <dgm:spPr/>
    </dgm:pt>
    <dgm:pt modelId="{85BEEA29-4026-4E70-B45A-5E642ECFC895}" type="pres">
      <dgm:prSet presAssocID="{1BD9665B-AB5F-4D1C-8330-B85985D1D27A}" presName="thinLine2b" presStyleLbl="callout" presStyleIdx="5" presStyleCnt="6" custFlipVert="0" custSzY="62996" custScaleX="124094"/>
      <dgm:spPr/>
    </dgm:pt>
    <dgm:pt modelId="{84631947-0021-4C77-AB8D-EB82CF4ECE4E}" type="pres">
      <dgm:prSet presAssocID="{1BD9665B-AB5F-4D1C-8330-B85985D1D27A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71543D8E-B686-4F26-95FF-2EB9E8B61DF5}" type="presOf" srcId="{1BD9665B-AB5F-4D1C-8330-B85985D1D27A}" destId="{645F7DCA-887B-438D-9B7D-D622A1507269}" srcOrd="0" destOrd="0" presId="urn:microsoft.com/office/officeart/2008/layout/LinedList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8686D497-972C-4413-A313-8EE21937051E}" srcId="{FE3B9FFD-19CC-C249-A841-46B559A7C152}" destId="{1BD9665B-AB5F-4D1C-8330-B85985D1D27A}" srcOrd="5" destOrd="0" parTransId="{CC18F695-90AD-4A01-A373-97B1B8DFF168}" sibTransId="{D026394F-0B4E-483B-B451-40064E66611B}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C6E85B96-8108-4429-8A93-526E38A360E8}" type="presParOf" srcId="{8E5C6B24-2BD8-5E40-9C0D-C37FB4E4ABA6}" destId="{7E09A35B-B6BE-4BC4-B9FF-78A4D74B31E5}" srcOrd="16" destOrd="0" presId="urn:microsoft.com/office/officeart/2008/layout/LinedList"/>
    <dgm:cxn modelId="{EA44D496-F5C9-437E-9252-F9823E580393}" type="presParOf" srcId="{7E09A35B-B6BE-4BC4-B9FF-78A4D74B31E5}" destId="{FA82CA04-DBC3-45B9-B8A4-4BFAC919CD62}" srcOrd="0" destOrd="0" presId="urn:microsoft.com/office/officeart/2008/layout/LinedList"/>
    <dgm:cxn modelId="{A1965B5E-3883-4ECB-9ED6-97D5D2EB30D9}" type="presParOf" srcId="{7E09A35B-B6BE-4BC4-B9FF-78A4D74B31E5}" destId="{645F7DCA-887B-438D-9B7D-D622A1507269}" srcOrd="1" destOrd="0" presId="urn:microsoft.com/office/officeart/2008/layout/LinedList"/>
    <dgm:cxn modelId="{FFA0284F-394D-49FA-937E-BAF5F68E1292}" type="presParOf" srcId="{7E09A35B-B6BE-4BC4-B9FF-78A4D74B31E5}" destId="{7B920425-E865-4D24-A776-E13263903755}" srcOrd="2" destOrd="0" presId="urn:microsoft.com/office/officeart/2008/layout/LinedList"/>
    <dgm:cxn modelId="{AAB8A4DC-BC7B-4C8F-9982-5E1971B8921A}" type="presParOf" srcId="{8E5C6B24-2BD8-5E40-9C0D-C37FB4E4ABA6}" destId="{85BEEA29-4026-4E70-B45A-5E642ECFC895}" srcOrd="17" destOrd="0" presId="urn:microsoft.com/office/officeart/2008/layout/LinedList"/>
    <dgm:cxn modelId="{EB802C58-90BE-4FCB-8DB5-44109D981632}" type="presParOf" srcId="{8E5C6B24-2BD8-5E40-9C0D-C37FB4E4ABA6}" destId="{84631947-0021-4C77-AB8D-EB82CF4ECE4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/>
        <a:lstStyle/>
        <a:p>
          <a:pPr marL="274638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Zdający nie powinni opuszczać sali egzaminacyjnej</a:t>
          </a:r>
          <a:endParaRPr lang="pl-PL" sz="20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000"/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>
          <a:solidFill>
            <a:srgbClr val="000099"/>
          </a:solidFill>
        </a:ln>
      </dgm:spPr>
      <dgm:t>
        <a:bodyPr/>
        <a:lstStyle/>
        <a:p>
          <a:endParaRPr lang="pl-PL" sz="2000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marL="0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Zdającym nie udziela się żadnych wyjaśnień dotyczących zadań egzaminacyjnych ani ich nie komentuje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0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000"/>
        </a:p>
      </dgm:t>
    </dgm:pt>
    <dgm:pt modelId="{E2DD35E9-A3B7-A843-B698-8595821E4A95}">
      <dgm:prSet phldrT="[Tekst]" custT="1"/>
      <dgm:spPr>
        <a:ln>
          <a:noFill/>
        </a:ln>
      </dgm:spPr>
      <dgm:t>
        <a:bodyPr/>
        <a:lstStyle/>
        <a:p>
          <a:pPr marL="182563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W  sali egzaminacyjnej mogą przebywać zdający, PZE, osoby wchodzące w skład ZN i obserwatorzy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0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000"/>
        </a:p>
      </dgm:t>
    </dgm:pt>
    <dgm:pt modelId="{0896A106-2D69-4AA9-A388-55A43E39DC8B}">
      <dgm:prSet phldrT="[Tekst]" phldr="0" custT="1"/>
      <dgm:spPr>
        <a:ln>
          <a:noFill/>
        </a:ln>
      </dgm:spPr>
      <dgm:t>
        <a:bodyPr/>
        <a:lstStyle/>
        <a:p>
          <a:pPr marL="0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W sali mogą przebywać specjaliści z zakresu danego rodzaju niepełnosprawności, niedostosowania społecznego lub zagrożenia  niedostosowaniem społecznym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endParaRPr lang="pl-PL" sz="2000"/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endParaRPr lang="pl-PL" sz="2000"/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/>
        <a:lstStyle/>
        <a:p>
          <a:pPr marL="92075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W sali egzaminacyjnej może przebywać także </a:t>
          </a:r>
          <a:r>
            <a:rPr lang="pl-PL" sz="1800" b="1" dirty="0">
              <a:solidFill>
                <a:srgbClr val="000099"/>
              </a:solidFill>
              <a:latin typeface="Arial Narrow" panose="020B0606020202030204" pitchFamily="34" charset="0"/>
            </a:rPr>
            <a:t>OPERATOR EGZAMINU </a:t>
          </a:r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- egzamin w formie elektronicznej  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000"/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000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-1040" custLinFactNeighborY="-1040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3951" custScaleY="99652" custLinFactNeighborX="-702" custLinFactNeighborY="194">
        <dgm:presLayoutVars>
          <dgm:bulletEnabled val="1"/>
        </dgm:presLayoutVars>
      </dgm:prSet>
      <dgm:spPr/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499" custScaleY="134296" custLinFactNeighborX="-856" custLinFactNeighborY="194">
        <dgm:presLayoutVars>
          <dgm:bulletEnabled val="1"/>
        </dgm:presLayoutVars>
      </dgm:prSet>
      <dgm:spPr/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rgbClr val="FFFF66"/>
        </a:solidFill>
        <a:ln w="19050">
          <a:solidFill>
            <a:srgbClr val="000099"/>
          </a:solidFill>
        </a:ln>
      </dgm:spPr>
    </dgm:pt>
  </dgm:ptLst>
  <dgm:cxnLst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Członkowie ZN zbierają wypełnione karty odpowiedzi</a:t>
          </a:r>
          <a:endParaRPr lang="pl-PL" sz="2400" dirty="0"/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/>
        </a:p>
      </dgm:t>
    </dgm:pt>
    <dgm:pt modelId="{23B22A0C-1F02-490E-BEA7-16E699FE9617}" type="sibTrans" cxnId="{B666FE4C-A7B4-44F2-AB6D-1F6B9C2F4B76}">
      <dgm:prSet/>
      <dgm:spPr>
        <a:solidFill>
          <a:srgbClr val="FFC000"/>
        </a:solidFill>
        <a:ln w="19050"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/>
        </a:p>
      </dgm:t>
    </dgm:pt>
    <dgm:pt modelId="{B08106CF-00B4-4394-A194-8C64D0ABC1E7}">
      <dgm:prSet phldrT="[Tekst]" custT="1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Przewodniczący ZN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pakuje karty odpowiedzi do zwrotnych kopert  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i zakleja je w obecności zdającego</a:t>
          </a:r>
          <a:endParaRPr lang="pl-PL" sz="2400" dirty="0"/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/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/>
        </a:p>
      </dgm:t>
    </dgm:pt>
    <dgm:pt modelId="{7A0A3908-2262-44C7-8AC4-852538D549F3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Przewodniczący ZE sporządza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protokół zbiorczy</a:t>
          </a:r>
          <a:b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z prze</a:t>
          </a:r>
          <a:r>
            <a:rPr lang="pl-PL" sz="2400" b="0" u="none" dirty="0">
              <a:solidFill>
                <a:srgbClr val="000099"/>
              </a:solidFill>
              <a:latin typeface="Arial Narrow" panose="020B0606020202030204" pitchFamily="34" charset="0"/>
            </a:rPr>
            <a:t>b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iegu części pisemnej</a:t>
          </a:r>
          <a:endParaRPr lang="pl-PL" sz="2400" dirty="0"/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/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/>
        </a:p>
      </dgm:t>
    </dgm:pt>
    <dgm:pt modelId="{92F3D7E0-0F96-450A-8F67-74892D3744E8}">
      <dgm:prSet phldrT="[Tekst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Przewodniczący ZE zabezpiecza</a:t>
          </a:r>
          <a:b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i przechowuje koperty do czasu przekazania OKE</a:t>
          </a:r>
          <a:endParaRPr lang="pl-PL" sz="240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/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/>
        </a:p>
      </dgm:t>
    </dgm:pt>
    <dgm:pt modelId="{E64A0339-88EA-4BDA-A5EB-BB4094A126EA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Przewodniczący ZE przekazuje dokumentację w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sposób określony przez dyrektora OKE</a:t>
          </a:r>
          <a:endParaRPr lang="pl-PL" sz="240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/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6272" custRadScaleInc="10209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19534" custRadScaleInc="-32572">
        <dgm:presLayoutVars>
          <dgm:bulletEnabled val="1"/>
        </dgm:presLayoutVars>
      </dgm:prSet>
      <dgm:spPr/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30698" custRadScaleInc="-13265">
        <dgm:presLayoutVars>
          <dgm:bulletEnabled val="1"/>
        </dgm:presLayoutVars>
      </dgm:prSet>
      <dgm:spPr/>
    </dgm:pt>
  </dgm:ptLst>
  <dgm:cxnLst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marL="0" marR="0" lvl="0" indent="0" algn="ctr" defTabSz="1066800" eaLnBrk="1" fontAlgn="auto" latinLnBrk="0" hangingPunct="1">
            <a:lnSpc>
              <a:spcPct val="100000"/>
            </a:lnSpc>
            <a:spcBef>
              <a:spcPts val="60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Dla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Formuły 2012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od sesji styczeń-luty 2021 </a:t>
          </a:r>
          <a:r>
            <a:rPr lang="pl-PL" sz="2400" b="1" dirty="0">
              <a:solidFill>
                <a:srgbClr val="FF0000"/>
              </a:solidFill>
              <a:latin typeface="Arial Narrow" panose="020B0606020202030204" pitchFamily="34" charset="0"/>
            </a:rPr>
            <a:t>nie przeprowadza się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egzaminu w formie elektronicznej 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Dla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Formuły 2017 i 2019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Centralna Komisja Egzaminacyjna</a:t>
          </a:r>
        </a:p>
        <a:p>
          <a:pPr algn="ctr">
            <a:lnSpc>
              <a:spcPct val="150000"/>
            </a:lnSpc>
          </a:pP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przygotowała instrukcje oraz filmy instruktażowe z webinariów</a:t>
          </a:r>
        </a:p>
        <a:p>
          <a:pPr algn="ctr"/>
          <a:r>
            <a:rPr lang="pl-PL" sz="1800" dirty="0">
              <a:hlinkClick xmlns:r="http://schemas.openxmlformats.org/officeDocument/2006/relationships" r:id="rId1"/>
            </a:rPr>
            <a:t>Instrukcje oraz filmy instruktażowe z webinariów</a:t>
          </a:r>
          <a:endParaRPr lang="pl-PL" sz="1800" b="1" strike="noStrike" baseline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13B677DA-3366-43B1-91EA-98B74AD4AE60}" type="pres">
      <dgm:prSet presAssocID="{7BDDD5BC-4B2D-944E-A524-08C8EFC92CC3}" presName="thickLine" presStyleLbl="alignNode1" presStyleIdx="0" presStyleCnt="2" custLinFactNeighborX="-5" custLinFactNeighborY="-10177"/>
      <dgm:spPr>
        <a:ln>
          <a:solidFill>
            <a:srgbClr val="FF0000"/>
          </a:solidFill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2" custScaleY="103378" custLinFactNeighborX="92" custLinFactNeighborY="-13315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2" custLinFactNeighborX="-5" custLinFactNeighborY="-13623"/>
      <dgm:spPr>
        <a:ln>
          <a:solidFill>
            <a:srgbClr val="FF0000"/>
          </a:solidFill>
        </a:ln>
      </dgm:spPr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2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62B7B940-43EB-4E5D-83F3-E900889AF3F5}" type="presOf" srcId="{4DBF56DC-5D87-4ED3-B04A-99EB34DBCD51}" destId="{0090BAF2-3F80-4F16-8F2E-01A455196D47}" srcOrd="0" destOrd="0" presId="urn:microsoft.com/office/officeart/2008/layout/LinedList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08C56A9F-D724-46DB-81B4-6DC822787301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84B37AD1-E2F1-4D86-AA38-BDEDFBBD0C03}" type="presOf" srcId="{7BDDD5BC-4B2D-944E-A524-08C8EFC92CC3}" destId="{C41F0860-389A-458B-8217-E8F0691FFC60}" srcOrd="0" destOrd="0" presId="urn:microsoft.com/office/officeart/2008/layout/LinedList"/>
    <dgm:cxn modelId="{8BA61322-3FA2-47FD-ACBE-D215470B3F85}" type="presParOf" srcId="{5098F3FB-49B8-4C7E-AC01-27E5BA6F9359}" destId="{13B677DA-3366-43B1-91EA-98B74AD4AE60}" srcOrd="0" destOrd="0" presId="urn:microsoft.com/office/officeart/2008/layout/LinedList"/>
    <dgm:cxn modelId="{0C4EC70C-C236-4208-A29B-1520C19BD8F1}" type="presParOf" srcId="{5098F3FB-49B8-4C7E-AC01-27E5BA6F9359}" destId="{0C5696EA-FA22-4590-B27E-9E37AF2C4FB6}" srcOrd="1" destOrd="0" presId="urn:microsoft.com/office/officeart/2008/layout/LinedList"/>
    <dgm:cxn modelId="{3AD3C028-F683-4C5A-B9A2-B20A4449C45F}" type="presParOf" srcId="{0C5696EA-FA22-4590-B27E-9E37AF2C4FB6}" destId="{C41F0860-389A-458B-8217-E8F0691FFC60}" srcOrd="0" destOrd="0" presId="urn:microsoft.com/office/officeart/2008/layout/LinedList"/>
    <dgm:cxn modelId="{C4FD7E27-6248-423A-95EC-39BD7E1EC2A5}" type="presParOf" srcId="{0C5696EA-FA22-4590-B27E-9E37AF2C4FB6}" destId="{62A992ED-B086-49C5-9716-DF2B9FF061ED}" srcOrd="1" destOrd="0" presId="urn:microsoft.com/office/officeart/2008/layout/LinedList"/>
    <dgm:cxn modelId="{148F89D1-2EFB-416A-9BDB-DB3C2950783D}" type="presParOf" srcId="{5098F3FB-49B8-4C7E-AC01-27E5BA6F9359}" destId="{AB69ABD3-4A7D-427E-A626-5AEB420EFC02}" srcOrd="2" destOrd="0" presId="urn:microsoft.com/office/officeart/2008/layout/LinedList"/>
    <dgm:cxn modelId="{D31BB9D5-7D08-4DBA-B402-FB611C3EE5DA}" type="presParOf" srcId="{5098F3FB-49B8-4C7E-AC01-27E5BA6F9359}" destId="{6BD72223-0701-4796-8038-CE4ED4CE083C}" srcOrd="3" destOrd="0" presId="urn:microsoft.com/office/officeart/2008/layout/LinedList"/>
    <dgm:cxn modelId="{0FCF491D-999F-4B32-8F07-646DE8F461EC}" type="presParOf" srcId="{6BD72223-0701-4796-8038-CE4ED4CE083C}" destId="{0090BAF2-3F80-4F16-8F2E-01A455196D47}" srcOrd="0" destOrd="0" presId="urn:microsoft.com/office/officeart/2008/layout/LinedList"/>
    <dgm:cxn modelId="{97EF1894-2589-4EDC-A8CC-437C1FE49CC5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3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l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Kierowanie pracą zespołu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Przygotowanie wyposażenia stanowisk egzaminacyjnych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i materiałów egzaminacyjnych  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2DD35E9-A3B7-A843-B698-8595821E4A95}">
      <dgm:prSet phldrT="[Tekst]" custT="1"/>
      <dgm:spPr/>
      <dgm:t>
        <a:bodyPr anchor="ctr"/>
        <a:lstStyle/>
        <a:p>
          <a:pPr algn="l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Nadzorowanie przygotowania </a:t>
          </a:r>
          <a:r>
            <a:rPr lang="pl-PL" sz="2400" dirty="0" err="1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sal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 egzaminacyjnych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dostosowania stanowisk egzaminacyjnych 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do wymogów bhp 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809A9C6-801E-2844-BD47-16AC0119D4B2}">
      <dgm:prSet phldrT="[Tekst]" phldr="0" custT="1"/>
      <dgm:spPr/>
      <dgm:t>
        <a:bodyPr/>
        <a:lstStyle/>
        <a:p>
          <a:pPr algn="l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obecności asystenta technicznego</a:t>
          </a:r>
          <a:endParaRPr lang="pl-PL" sz="2400" dirty="0">
            <a:solidFill>
              <a:srgbClr val="000099"/>
            </a:solidFill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88F8873-6ACA-457B-96D1-ED1745DA2657}">
      <dgm:prSet phldrT="[Tekst]" phldr="0" custT="1"/>
      <dgm:spPr/>
      <dgm:t>
        <a:bodyPr/>
        <a:lstStyle/>
        <a:p>
          <a:pPr algn="l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Sprawdzenie przygotowania stanowisk egzaminacyjnych </a:t>
          </a:r>
          <a:endParaRPr lang="pl-PL" sz="2400" dirty="0">
            <a:solidFill>
              <a:srgbClr val="000099"/>
            </a:solidFill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8A66A818-104B-4646-8025-7C9C2ABE069D}" type="pres">
      <dgm:prSet presAssocID="{2E6C16F3-1F83-B54E-8DB0-6F43FBCDB4F6}" presName="linearFlow" presStyleCnt="0">
        <dgm:presLayoutVars>
          <dgm:dir/>
          <dgm:resizeHandles val="exact"/>
        </dgm:presLayoutVars>
      </dgm:prSet>
      <dgm:spPr/>
    </dgm:pt>
    <dgm:pt modelId="{6CCB4550-913A-4310-9D66-E0C00D583751}" type="pres">
      <dgm:prSet presAssocID="{A111571A-B5B4-174B-9947-9572DD53D956}" presName="composite" presStyleCnt="0"/>
      <dgm:spPr/>
    </dgm:pt>
    <dgm:pt modelId="{117D2352-42C0-4F7F-8547-383946C9A8DC}" type="pres">
      <dgm:prSet presAssocID="{A111571A-B5B4-174B-9947-9572DD53D956}" presName="imgShp" presStyleLbl="fgImgPlace1" presStyleIdx="0" presStyleCnt="6"/>
      <dgm:spPr/>
    </dgm:pt>
    <dgm:pt modelId="{9036BADF-D259-416F-B162-85C8BF61DDC3}" type="pres">
      <dgm:prSet presAssocID="{A111571A-B5B4-174B-9947-9572DD53D956}" presName="txShp" presStyleLbl="node1" presStyleIdx="0" presStyleCnt="6">
        <dgm:presLayoutVars>
          <dgm:bulletEnabled val="1"/>
        </dgm:presLayoutVars>
      </dgm:prSet>
      <dgm:spPr/>
    </dgm:pt>
    <dgm:pt modelId="{0B7D7757-679C-4D51-AD59-79E14F3F9AA3}" type="pres">
      <dgm:prSet presAssocID="{11C5257B-6150-E442-B07A-86E06D8654DA}" presName="spacing" presStyleCnt="0"/>
      <dgm:spPr/>
    </dgm:pt>
    <dgm:pt modelId="{B3D1D726-3CE6-4F23-8F54-B4E63225DCC0}" type="pres">
      <dgm:prSet presAssocID="{EAB971C2-7BBA-1D4F-ADB8-1659E53359EC}" presName="composite" presStyleCnt="0"/>
      <dgm:spPr/>
    </dgm:pt>
    <dgm:pt modelId="{1473C1BF-E4A0-4B57-B005-DCDECA024D34}" type="pres">
      <dgm:prSet presAssocID="{EAB971C2-7BBA-1D4F-ADB8-1659E53359EC}" presName="imgShp" presStyleLbl="fgImgPlace1" presStyleIdx="1" presStyleCnt="6"/>
      <dgm:spPr/>
    </dgm:pt>
    <dgm:pt modelId="{B51AA9EF-7ADB-4B8A-AD49-214419E20AB8}" type="pres">
      <dgm:prSet presAssocID="{EAB971C2-7BBA-1D4F-ADB8-1659E53359EC}" presName="txShp" presStyleLbl="node1" presStyleIdx="1" presStyleCnt="6">
        <dgm:presLayoutVars>
          <dgm:bulletEnabled val="1"/>
        </dgm:presLayoutVars>
      </dgm:prSet>
      <dgm:spPr/>
    </dgm:pt>
    <dgm:pt modelId="{0266E4CC-9B4F-42FC-B69E-140D86B033BC}" type="pres">
      <dgm:prSet presAssocID="{4DF2D2D2-3B89-5B48-BA56-9B83087B3C9B}" presName="spacing" presStyleCnt="0"/>
      <dgm:spPr/>
    </dgm:pt>
    <dgm:pt modelId="{FDA5E0AC-6017-4B9B-8FDF-5E9441BC4055}" type="pres">
      <dgm:prSet presAssocID="{E2DD35E9-A3B7-A843-B698-8595821E4A95}" presName="composite" presStyleCnt="0"/>
      <dgm:spPr/>
    </dgm:pt>
    <dgm:pt modelId="{34301553-114E-4109-A0B2-E213D9CF53EE}" type="pres">
      <dgm:prSet presAssocID="{E2DD35E9-A3B7-A843-B698-8595821E4A95}" presName="imgShp" presStyleLbl="fgImgPlace1" presStyleIdx="2" presStyleCnt="6"/>
      <dgm:spPr/>
    </dgm:pt>
    <dgm:pt modelId="{08634193-41A6-488A-A327-C237AC2897E0}" type="pres">
      <dgm:prSet presAssocID="{E2DD35E9-A3B7-A843-B698-8595821E4A95}" presName="txShp" presStyleLbl="node1" presStyleIdx="2" presStyleCnt="6">
        <dgm:presLayoutVars>
          <dgm:bulletEnabled val="1"/>
        </dgm:presLayoutVars>
      </dgm:prSet>
      <dgm:spPr/>
    </dgm:pt>
    <dgm:pt modelId="{8B96EE9E-9035-4883-BBBB-EC77E638220A}" type="pres">
      <dgm:prSet presAssocID="{362E5FD7-2FC0-1041-BA15-1160A4247C6B}" presName="spacing" presStyleCnt="0"/>
      <dgm:spPr/>
    </dgm:pt>
    <dgm:pt modelId="{9C380498-400B-46FB-A023-792478090901}" type="pres">
      <dgm:prSet presAssocID="{7BDDD5BC-4B2D-944E-A524-08C8EFC92CC3}" presName="composite" presStyleCnt="0"/>
      <dgm:spPr/>
    </dgm:pt>
    <dgm:pt modelId="{BC307CCF-2AD8-4141-912B-BFFA1788C4AE}" type="pres">
      <dgm:prSet presAssocID="{7BDDD5BC-4B2D-944E-A524-08C8EFC92CC3}" presName="imgShp" presStyleLbl="fgImgPlace1" presStyleIdx="3" presStyleCnt="6"/>
      <dgm:spPr/>
    </dgm:pt>
    <dgm:pt modelId="{3AADF697-C887-48BA-8EF4-226DCD6392C5}" type="pres">
      <dgm:prSet presAssocID="{7BDDD5BC-4B2D-944E-A524-08C8EFC92CC3}" presName="txShp" presStyleLbl="node1" presStyleIdx="3" presStyleCnt="6" custLinFactNeighborX="-179" custLinFactNeighborY="-6093">
        <dgm:presLayoutVars>
          <dgm:bulletEnabled val="1"/>
        </dgm:presLayoutVars>
      </dgm:prSet>
      <dgm:spPr/>
    </dgm:pt>
    <dgm:pt modelId="{BB3BE883-8BAB-45CD-A2C9-BBA6DF2FF957}" type="pres">
      <dgm:prSet presAssocID="{D7CF4B70-12D0-8E43-971A-9FF8059BB5BD}" presName="spacing" presStyleCnt="0"/>
      <dgm:spPr/>
    </dgm:pt>
    <dgm:pt modelId="{B45ADFE9-3227-4951-A590-2D0BDE9436A5}" type="pres">
      <dgm:prSet presAssocID="{788F8873-6ACA-457B-96D1-ED1745DA2657}" presName="composite" presStyleCnt="0"/>
      <dgm:spPr/>
    </dgm:pt>
    <dgm:pt modelId="{539B941F-9900-449B-9F49-44D449EC0406}" type="pres">
      <dgm:prSet presAssocID="{788F8873-6ACA-457B-96D1-ED1745DA2657}" presName="imgShp" presStyleLbl="fgImgPlace1" presStyleIdx="4" presStyleCnt="6"/>
      <dgm:spPr/>
    </dgm:pt>
    <dgm:pt modelId="{F8490F22-E581-45EC-89BC-671BD8C6C36D}" type="pres">
      <dgm:prSet presAssocID="{788F8873-6ACA-457B-96D1-ED1745DA2657}" presName="txShp" presStyleLbl="node1" presStyleIdx="4" presStyleCnt="6">
        <dgm:presLayoutVars>
          <dgm:bulletEnabled val="1"/>
        </dgm:presLayoutVars>
      </dgm:prSet>
      <dgm:spPr/>
    </dgm:pt>
    <dgm:pt modelId="{913EF941-0C71-4F0A-BD4C-32FE7AB499DD}" type="pres">
      <dgm:prSet presAssocID="{CFD79E17-1F53-498D-8C4F-B68747D45F17}" presName="spacing" presStyleCnt="0"/>
      <dgm:spPr/>
    </dgm:pt>
    <dgm:pt modelId="{0F125253-695B-4696-A0C8-6BD416797E47}" type="pres">
      <dgm:prSet presAssocID="{C809A9C6-801E-2844-BD47-16AC0119D4B2}" presName="composite" presStyleCnt="0"/>
      <dgm:spPr/>
    </dgm:pt>
    <dgm:pt modelId="{411795CA-D878-441D-B89A-A57586578E17}" type="pres">
      <dgm:prSet presAssocID="{C809A9C6-801E-2844-BD47-16AC0119D4B2}" presName="imgShp" presStyleLbl="fgImgPlace1" presStyleIdx="5" presStyleCnt="6"/>
      <dgm:spPr/>
    </dgm:pt>
    <dgm:pt modelId="{36E62F9A-E3F5-440F-96DC-D6235639419D}" type="pres">
      <dgm:prSet presAssocID="{C809A9C6-801E-2844-BD47-16AC0119D4B2}" presName="txShp" presStyleLbl="node1" presStyleIdx="5" presStyleCnt="6">
        <dgm:presLayoutVars>
          <dgm:bulletEnabled val="1"/>
        </dgm:presLayoutVars>
      </dgm:prSet>
      <dgm:spPr/>
    </dgm:pt>
  </dgm:ptLst>
  <dgm:cxnLst>
    <dgm:cxn modelId="{01648B13-6981-4682-AB1C-7755B211ADDF}" type="presOf" srcId="{A111571A-B5B4-174B-9947-9572DD53D956}" destId="{9036BADF-D259-416F-B162-85C8BF61DDC3}" srcOrd="0" destOrd="0" presId="urn:microsoft.com/office/officeart/2005/8/layout/vList3#1"/>
    <dgm:cxn modelId="{27ACDA19-DAFA-6F42-8107-2F9109643BC7}" srcId="{2E6C16F3-1F83-B54E-8DB0-6F43FBCDB4F6}" destId="{C809A9C6-801E-2844-BD47-16AC0119D4B2}" srcOrd="5" destOrd="0" parTransId="{6D39A583-7BB7-C248-955A-0663C7645239}" sibTransId="{D8E7B962-D48A-474C-AF93-50E3735A1D1A}"/>
    <dgm:cxn modelId="{4F05B63B-5F07-4CC3-9E3A-A6800CFE8554}" type="presOf" srcId="{C809A9C6-801E-2844-BD47-16AC0119D4B2}" destId="{36E62F9A-E3F5-440F-96DC-D6235639419D}" srcOrd="0" destOrd="0" presId="urn:microsoft.com/office/officeart/2005/8/layout/vList3#1"/>
    <dgm:cxn modelId="{24D3AB5A-83AB-4913-88A2-8F0076FA1E19}" type="presOf" srcId="{EAB971C2-7BBA-1D4F-ADB8-1659E53359EC}" destId="{B51AA9EF-7ADB-4B8A-AD49-214419E20AB8}" srcOrd="0" destOrd="0" presId="urn:microsoft.com/office/officeart/2005/8/layout/vList3#1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6AEC518D-4A50-4B04-94B5-DB4B9B03B58B}" type="presOf" srcId="{788F8873-6ACA-457B-96D1-ED1745DA2657}" destId="{F8490F22-E581-45EC-89BC-671BD8C6C36D}" srcOrd="0" destOrd="0" presId="urn:microsoft.com/office/officeart/2005/8/layout/vList3#1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746328B2-4413-4C86-8C02-2EA6990E5A2B}" type="presOf" srcId="{E2DD35E9-A3B7-A843-B698-8595821E4A95}" destId="{08634193-41A6-488A-A327-C237AC2897E0}" srcOrd="0" destOrd="0" presId="urn:microsoft.com/office/officeart/2005/8/layout/vList3#1"/>
    <dgm:cxn modelId="{122DCABA-5D7A-4977-94DE-E6A4CC20DEB7}" type="presOf" srcId="{2E6C16F3-1F83-B54E-8DB0-6F43FBCDB4F6}" destId="{8A66A818-104B-4646-8025-7C9C2ABE069D}" srcOrd="0" destOrd="0" presId="urn:microsoft.com/office/officeart/2005/8/layout/vList3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A03287E4-31DB-4A21-AA29-800AF39D3088}" type="presOf" srcId="{7BDDD5BC-4B2D-944E-A524-08C8EFC92CC3}" destId="{3AADF697-C887-48BA-8EF4-226DCD6392C5}" srcOrd="0" destOrd="0" presId="urn:microsoft.com/office/officeart/2005/8/layout/vList3#1"/>
    <dgm:cxn modelId="{1F2D1DEC-FAA4-411E-BB63-1647FE9D7200}" srcId="{2E6C16F3-1F83-B54E-8DB0-6F43FBCDB4F6}" destId="{788F8873-6ACA-457B-96D1-ED1745DA2657}" srcOrd="4" destOrd="0" parTransId="{B2B0AC16-496C-4FBB-AB7C-8942BFCBA278}" sibTransId="{CFD79E17-1F53-498D-8C4F-B68747D45F17}"/>
    <dgm:cxn modelId="{C1A7541D-2CD6-45E4-909C-0B8DE6CDFF18}" type="presParOf" srcId="{8A66A818-104B-4646-8025-7C9C2ABE069D}" destId="{6CCB4550-913A-4310-9D66-E0C00D583751}" srcOrd="0" destOrd="0" presId="urn:microsoft.com/office/officeart/2005/8/layout/vList3#1"/>
    <dgm:cxn modelId="{FB526F5E-D6ED-40F8-B4AC-055FF747F506}" type="presParOf" srcId="{6CCB4550-913A-4310-9D66-E0C00D583751}" destId="{117D2352-42C0-4F7F-8547-383946C9A8DC}" srcOrd="0" destOrd="0" presId="urn:microsoft.com/office/officeart/2005/8/layout/vList3#1"/>
    <dgm:cxn modelId="{DF48DAEC-CDE8-49E7-A490-27FF4BBC7146}" type="presParOf" srcId="{6CCB4550-913A-4310-9D66-E0C00D583751}" destId="{9036BADF-D259-416F-B162-85C8BF61DDC3}" srcOrd="1" destOrd="0" presId="urn:microsoft.com/office/officeart/2005/8/layout/vList3#1"/>
    <dgm:cxn modelId="{8CE16DF4-60DE-4045-B274-6AB3DF22ACC3}" type="presParOf" srcId="{8A66A818-104B-4646-8025-7C9C2ABE069D}" destId="{0B7D7757-679C-4D51-AD59-79E14F3F9AA3}" srcOrd="1" destOrd="0" presId="urn:microsoft.com/office/officeart/2005/8/layout/vList3#1"/>
    <dgm:cxn modelId="{1B5E6244-7304-46C2-BFCF-8070ED7F6E34}" type="presParOf" srcId="{8A66A818-104B-4646-8025-7C9C2ABE069D}" destId="{B3D1D726-3CE6-4F23-8F54-B4E63225DCC0}" srcOrd="2" destOrd="0" presId="urn:microsoft.com/office/officeart/2005/8/layout/vList3#1"/>
    <dgm:cxn modelId="{35798E98-B1C5-4978-A49A-FBCDCE8659D0}" type="presParOf" srcId="{B3D1D726-3CE6-4F23-8F54-B4E63225DCC0}" destId="{1473C1BF-E4A0-4B57-B005-DCDECA024D34}" srcOrd="0" destOrd="0" presId="urn:microsoft.com/office/officeart/2005/8/layout/vList3#1"/>
    <dgm:cxn modelId="{4C91A677-85EC-4116-95C0-A7573F7ED139}" type="presParOf" srcId="{B3D1D726-3CE6-4F23-8F54-B4E63225DCC0}" destId="{B51AA9EF-7ADB-4B8A-AD49-214419E20AB8}" srcOrd="1" destOrd="0" presId="urn:microsoft.com/office/officeart/2005/8/layout/vList3#1"/>
    <dgm:cxn modelId="{F3077BDE-6C9F-497F-B932-B17E02DA90A8}" type="presParOf" srcId="{8A66A818-104B-4646-8025-7C9C2ABE069D}" destId="{0266E4CC-9B4F-42FC-B69E-140D86B033BC}" srcOrd="3" destOrd="0" presId="urn:microsoft.com/office/officeart/2005/8/layout/vList3#1"/>
    <dgm:cxn modelId="{09E5F1F3-AD1C-4AC4-93F5-BEC71EAEF418}" type="presParOf" srcId="{8A66A818-104B-4646-8025-7C9C2ABE069D}" destId="{FDA5E0AC-6017-4B9B-8FDF-5E9441BC4055}" srcOrd="4" destOrd="0" presId="urn:microsoft.com/office/officeart/2005/8/layout/vList3#1"/>
    <dgm:cxn modelId="{C8823F56-D87B-4030-B0C3-C3A1EB1B0708}" type="presParOf" srcId="{FDA5E0AC-6017-4B9B-8FDF-5E9441BC4055}" destId="{34301553-114E-4109-A0B2-E213D9CF53EE}" srcOrd="0" destOrd="0" presId="urn:microsoft.com/office/officeart/2005/8/layout/vList3#1"/>
    <dgm:cxn modelId="{C4E5C887-3FD2-45EF-94B7-1482660BD546}" type="presParOf" srcId="{FDA5E0AC-6017-4B9B-8FDF-5E9441BC4055}" destId="{08634193-41A6-488A-A327-C237AC2897E0}" srcOrd="1" destOrd="0" presId="urn:microsoft.com/office/officeart/2005/8/layout/vList3#1"/>
    <dgm:cxn modelId="{61C58BAF-312F-4850-B270-30D7547D120A}" type="presParOf" srcId="{8A66A818-104B-4646-8025-7C9C2ABE069D}" destId="{8B96EE9E-9035-4883-BBBB-EC77E638220A}" srcOrd="5" destOrd="0" presId="urn:microsoft.com/office/officeart/2005/8/layout/vList3#1"/>
    <dgm:cxn modelId="{DEA73274-DFC7-406A-91B8-EE27C276B4F9}" type="presParOf" srcId="{8A66A818-104B-4646-8025-7C9C2ABE069D}" destId="{9C380498-400B-46FB-A023-792478090901}" srcOrd="6" destOrd="0" presId="urn:microsoft.com/office/officeart/2005/8/layout/vList3#1"/>
    <dgm:cxn modelId="{A25E5837-48FD-46C2-89A8-11D0E06E9C0E}" type="presParOf" srcId="{9C380498-400B-46FB-A023-792478090901}" destId="{BC307CCF-2AD8-4141-912B-BFFA1788C4AE}" srcOrd="0" destOrd="0" presId="urn:microsoft.com/office/officeart/2005/8/layout/vList3#1"/>
    <dgm:cxn modelId="{3772668D-C14E-4AF2-93D7-B93CD40BDED5}" type="presParOf" srcId="{9C380498-400B-46FB-A023-792478090901}" destId="{3AADF697-C887-48BA-8EF4-226DCD6392C5}" srcOrd="1" destOrd="0" presId="urn:microsoft.com/office/officeart/2005/8/layout/vList3#1"/>
    <dgm:cxn modelId="{66BF5CB1-D06E-4624-8697-5E694EA7F034}" type="presParOf" srcId="{8A66A818-104B-4646-8025-7C9C2ABE069D}" destId="{BB3BE883-8BAB-45CD-A2C9-BBA6DF2FF957}" srcOrd="7" destOrd="0" presId="urn:microsoft.com/office/officeart/2005/8/layout/vList3#1"/>
    <dgm:cxn modelId="{318F4572-F89B-4C5F-B1D0-9537E625BF29}" type="presParOf" srcId="{8A66A818-104B-4646-8025-7C9C2ABE069D}" destId="{B45ADFE9-3227-4951-A590-2D0BDE9436A5}" srcOrd="8" destOrd="0" presId="urn:microsoft.com/office/officeart/2005/8/layout/vList3#1"/>
    <dgm:cxn modelId="{46E1C1AC-7DF7-4C78-8E6E-B2DD6AE8E6DA}" type="presParOf" srcId="{B45ADFE9-3227-4951-A590-2D0BDE9436A5}" destId="{539B941F-9900-449B-9F49-44D449EC0406}" srcOrd="0" destOrd="0" presId="urn:microsoft.com/office/officeart/2005/8/layout/vList3#1"/>
    <dgm:cxn modelId="{0FD479C6-C2A0-48C1-B31E-6E09BC0326F3}" type="presParOf" srcId="{B45ADFE9-3227-4951-A590-2D0BDE9436A5}" destId="{F8490F22-E581-45EC-89BC-671BD8C6C36D}" srcOrd="1" destOrd="0" presId="urn:microsoft.com/office/officeart/2005/8/layout/vList3#1"/>
    <dgm:cxn modelId="{49BA3A28-D9A8-4DE3-9AC4-5F367B90AFD7}" type="presParOf" srcId="{8A66A818-104B-4646-8025-7C9C2ABE069D}" destId="{913EF941-0C71-4F0A-BD4C-32FE7AB499DD}" srcOrd="9" destOrd="0" presId="urn:microsoft.com/office/officeart/2005/8/layout/vList3#1"/>
    <dgm:cxn modelId="{7F722079-8BB7-47C6-AD26-2CF6A8BFCF25}" type="presParOf" srcId="{8A66A818-104B-4646-8025-7C9C2ABE069D}" destId="{0F125253-695B-4696-A0C8-6BD416797E47}" srcOrd="10" destOrd="0" presId="urn:microsoft.com/office/officeart/2005/8/layout/vList3#1"/>
    <dgm:cxn modelId="{3E9C5341-8B38-4F86-B21A-373818635C2F}" type="presParOf" srcId="{0F125253-695B-4696-A0C8-6BD416797E47}" destId="{411795CA-D878-441D-B89A-A57586578E17}" srcOrd="0" destOrd="0" presId="urn:microsoft.com/office/officeart/2005/8/layout/vList3#1"/>
    <dgm:cxn modelId="{EA9A3644-DCA1-4324-A789-28981D9F3C36}" type="presParOf" srcId="{0F125253-695B-4696-A0C8-6BD416797E47}" destId="{36E62F9A-E3F5-440F-96DC-D623563941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/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Powołuje członków zespołu egzaminacyjnego (ZE) 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/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Powołuje zastępcę 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/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Powołuje zespoły nadzorujące przebieg części praktycznej (ZN)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/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Wyznacza przewodniczących tych zespołów (PZN)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/>
      <dgm:spPr/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/>
      <dgm:spPr/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/>
      <dgm:spPr/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/>
      <dgm:spPr/>
    </dgm:pt>
  </dgm:ptLst>
  <dgm:cxnLst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Potwierdzenie tożsamości zdających</a:t>
          </a: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Losowanie stanowisk egzaminacyjnych</a:t>
          </a: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1495A6C-586B-414A-BF05-9EE1666B0C34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Uzupełnienie kart oceny przez zdających</a:t>
          </a:r>
        </a:p>
      </dgm:t>
    </dgm:pt>
    <dgm:pt modelId="{33193731-2285-4004-8202-D3CB52B1E136}" type="parTrans" cxnId="{BC66C674-AAA5-486C-8374-4903744E0585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A6B9A669-3B13-47B0-9DF6-062045E41638}" type="sibTrans" cxnId="{BC66C674-AAA5-486C-8374-4903744E0585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A4436595-7C54-4F61-8114-96F430A2D7CF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Instruktaż stanowiskowy</a:t>
          </a:r>
          <a:b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(dotyczy </a:t>
          </a:r>
          <a:r>
            <a:rPr lang="pl-PL" sz="2000" b="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dk</a:t>
          </a:r>
          <a:r>
            <a:rPr lang="pl-PL" sz="2000" b="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, w i </a:t>
          </a:r>
          <a:r>
            <a:rPr lang="pl-PL" sz="2000" b="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)</a:t>
          </a:r>
        </a:p>
      </dgm:t>
    </dgm:pt>
    <dgm:pt modelId="{D41A0C50-C1F9-4B8F-971E-F1E5CDC0EED4}" type="parTrans" cxnId="{CC7CE393-02D9-470A-80D2-CBC5762C9CD0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C7072F5-7BAA-4058-8E95-0C85068D1DD5}" type="sibTrans" cxnId="{CC7CE393-02D9-470A-80D2-CBC5762C9CD0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968269DA-1FCC-43B3-8772-8DF6B5EDFC60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Zapoznanie się</a:t>
          </a:r>
          <a:b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 treścią zadania</a:t>
          </a:r>
          <a:b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wyposażeniem</a:t>
          </a:r>
          <a:b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– 10 min</a:t>
          </a:r>
        </a:p>
      </dgm:t>
    </dgm:pt>
    <dgm:pt modelId="{7025DCA9-A6D9-408F-8F16-EBE81DCA3808}" type="parTrans" cxnId="{2930CBA3-2B5B-4518-AAA2-1D2FFEBE92FE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2ADCA826-F688-47D3-AED8-F1F84DF97245}" type="sibTrans" cxnId="{2930CBA3-2B5B-4518-AAA2-1D2FFEBE92FE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BA152B3D-EE68-4FE5-B264-998726226C58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Rozdanie arkuszy egzaminacyjnych</a:t>
          </a:r>
        </a:p>
      </dgm:t>
    </dgm:pt>
    <dgm:pt modelId="{D6138955-4EFA-463B-AB04-1921158DF000}" type="parTrans" cxnId="{A4132A98-BBAD-4E62-919D-2079C9EB992A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7F8A171D-EB13-4EA6-BCB6-08E01A4C5EFC}" type="sibTrans" cxnId="{A4132A98-BBAD-4E62-919D-2079C9EB992A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</dgm:pt>
    <dgm:pt modelId="{80707561-6C47-4701-92C5-3FC7A272D1A8}" type="pres">
      <dgm:prSet presAssocID="{C8706C69-725F-4579-A76C-BE1BC50E1EBD}" presName="node" presStyleLbl="node1" presStyleIdx="0" presStyleCnt="6" custScaleX="115718">
        <dgm:presLayoutVars>
          <dgm:bulletEnabled val="1"/>
        </dgm:presLayoutVars>
      </dgm:prSet>
      <dgm:spPr/>
    </dgm:pt>
    <dgm:pt modelId="{38875855-792B-4F31-BBE4-9288FE3E04F1}" type="pres">
      <dgm:prSet presAssocID="{DD247A3B-E0DD-4EB5-9C67-81ED28E05EFF}" presName="sibTrans" presStyleLbl="sibTrans2D1" presStyleIdx="0" presStyleCnt="5" custScaleX="155122"/>
      <dgm:spPr/>
    </dgm:pt>
    <dgm:pt modelId="{875B6852-396B-43ED-9425-6FFFDD8570DA}" type="pres">
      <dgm:prSet presAssocID="{DD247A3B-E0DD-4EB5-9C67-81ED28E05EFF}" presName="connectorText" presStyleLbl="sibTrans2D1" presStyleIdx="0" presStyleCnt="5"/>
      <dgm:spPr/>
    </dgm:pt>
    <dgm:pt modelId="{6B69D0AA-803F-4B45-AD73-C8729ABC531A}" type="pres">
      <dgm:prSet presAssocID="{7B93E355-E901-4EAC-A329-6A81494A3DE9}" presName="node" presStyleLbl="node1" presStyleIdx="1" presStyleCnt="6" custScaleX="113533">
        <dgm:presLayoutVars>
          <dgm:bulletEnabled val="1"/>
        </dgm:presLayoutVars>
      </dgm:prSet>
      <dgm:spPr/>
    </dgm:pt>
    <dgm:pt modelId="{D282130C-83B3-4108-86E3-93910EC430F8}" type="pres">
      <dgm:prSet presAssocID="{BE7DFC8C-D49F-444F-BCBC-063F4EF928C9}" presName="sibTrans" presStyleLbl="sibTrans2D1" presStyleIdx="1" presStyleCnt="5" custScaleX="158761"/>
      <dgm:spPr/>
    </dgm:pt>
    <dgm:pt modelId="{1A9E9655-0DEA-495A-BE09-5E928E343E0A}" type="pres">
      <dgm:prSet presAssocID="{BE7DFC8C-D49F-444F-BCBC-063F4EF928C9}" presName="connectorText" presStyleLbl="sibTrans2D1" presStyleIdx="1" presStyleCnt="5"/>
      <dgm:spPr/>
    </dgm:pt>
    <dgm:pt modelId="{88FBBFDE-BA0D-4248-9669-CFF117F2A9B5}" type="pres">
      <dgm:prSet presAssocID="{A4436595-7C54-4F61-8114-96F430A2D7CF}" presName="node" presStyleLbl="node1" presStyleIdx="2" presStyleCnt="6" custScaleX="122504">
        <dgm:presLayoutVars>
          <dgm:bulletEnabled val="1"/>
        </dgm:presLayoutVars>
      </dgm:prSet>
      <dgm:spPr/>
    </dgm:pt>
    <dgm:pt modelId="{1662D41A-C094-499B-94CB-11B7913B4C6E}" type="pres">
      <dgm:prSet presAssocID="{DC7072F5-7BAA-4058-8E95-0C85068D1DD5}" presName="sibTrans" presStyleLbl="sibTrans2D1" presStyleIdx="2" presStyleCnt="5" custScaleX="175059"/>
      <dgm:spPr/>
    </dgm:pt>
    <dgm:pt modelId="{A4886693-0174-482B-9F65-33F6ADAC67D7}" type="pres">
      <dgm:prSet presAssocID="{DC7072F5-7BAA-4058-8E95-0C85068D1DD5}" presName="connectorText" presStyleLbl="sibTrans2D1" presStyleIdx="2" presStyleCnt="5"/>
      <dgm:spPr/>
    </dgm:pt>
    <dgm:pt modelId="{081257BD-C6BA-4D93-BD7D-6D40081459A7}" type="pres">
      <dgm:prSet presAssocID="{BA152B3D-EE68-4FE5-B264-998726226C58}" presName="node" presStyleLbl="node1" presStyleIdx="3" presStyleCnt="6" custScaleX="120793">
        <dgm:presLayoutVars>
          <dgm:bulletEnabled val="1"/>
        </dgm:presLayoutVars>
      </dgm:prSet>
      <dgm:spPr/>
    </dgm:pt>
    <dgm:pt modelId="{B6E32E41-62A6-457B-B50F-F6F29DBEAAB6}" type="pres">
      <dgm:prSet presAssocID="{7F8A171D-EB13-4EA6-BCB6-08E01A4C5EFC}" presName="sibTrans" presStyleLbl="sibTrans2D1" presStyleIdx="3" presStyleCnt="5" custScaleX="169810"/>
      <dgm:spPr/>
    </dgm:pt>
    <dgm:pt modelId="{850C699F-43F7-4D59-973F-5D1449C26B0B}" type="pres">
      <dgm:prSet presAssocID="{7F8A171D-EB13-4EA6-BCB6-08E01A4C5EFC}" presName="connectorText" presStyleLbl="sibTrans2D1" presStyleIdx="3" presStyleCnt="5"/>
      <dgm:spPr/>
    </dgm:pt>
    <dgm:pt modelId="{57C95DAF-7645-44B2-A51B-8F4E5B15B6DA}" type="pres">
      <dgm:prSet presAssocID="{D1495A6C-586B-414A-BF05-9EE1666B0C34}" presName="node" presStyleLbl="node1" presStyleIdx="4" presStyleCnt="6" custScaleX="114639">
        <dgm:presLayoutVars>
          <dgm:bulletEnabled val="1"/>
        </dgm:presLayoutVars>
      </dgm:prSet>
      <dgm:spPr/>
    </dgm:pt>
    <dgm:pt modelId="{6F80F01F-26FD-43CF-8766-09398B898FE4}" type="pres">
      <dgm:prSet presAssocID="{A6B9A669-3B13-47B0-9DF6-062045E41638}" presName="sibTrans" presStyleLbl="sibTrans2D1" presStyleIdx="4" presStyleCnt="5" custScaleX="148270"/>
      <dgm:spPr/>
    </dgm:pt>
    <dgm:pt modelId="{39FCB7CF-5AF6-4BD7-B81A-543883F336F0}" type="pres">
      <dgm:prSet presAssocID="{A6B9A669-3B13-47B0-9DF6-062045E41638}" presName="connectorText" presStyleLbl="sibTrans2D1" presStyleIdx="4" presStyleCnt="5"/>
      <dgm:spPr/>
    </dgm:pt>
    <dgm:pt modelId="{D5257536-B9EB-420F-A7EE-9CB20C9649DD}" type="pres">
      <dgm:prSet presAssocID="{968269DA-1FCC-43B3-8772-8DF6B5EDFC60}" presName="node" presStyleLbl="node1" presStyleIdx="5" presStyleCnt="6" custScaleX="116123">
        <dgm:presLayoutVars>
          <dgm:bulletEnabled val="1"/>
        </dgm:presLayoutVars>
      </dgm:prSet>
      <dgm:spPr/>
    </dgm:pt>
  </dgm:ptLst>
  <dgm:cxnLst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72637F04-B757-48D2-A8D3-30C4E239D5D8}" type="presOf" srcId="{A6B9A669-3B13-47B0-9DF6-062045E41638}" destId="{6F80F01F-26FD-43CF-8766-09398B898FE4}" srcOrd="0" destOrd="0" presId="urn:microsoft.com/office/officeart/2005/8/layout/process5"/>
    <dgm:cxn modelId="{FA22CC0B-F662-43AE-B99F-213BEEB8C237}" type="presOf" srcId="{968269DA-1FCC-43B3-8772-8DF6B5EDFC60}" destId="{D5257536-B9EB-420F-A7EE-9CB20C9649DD}" srcOrd="0" destOrd="0" presId="urn:microsoft.com/office/officeart/2005/8/layout/process5"/>
    <dgm:cxn modelId="{2E86A41A-C5E1-4950-9DDA-CFC5CFAFE91E}" type="presOf" srcId="{DC7072F5-7BAA-4058-8E95-0C85068D1DD5}" destId="{A4886693-0174-482B-9F65-33F6ADAC67D7}" srcOrd="1" destOrd="0" presId="urn:microsoft.com/office/officeart/2005/8/layout/process5"/>
    <dgm:cxn modelId="{7B505C23-6313-4BD8-9C24-DE91B6DE8669}" type="presOf" srcId="{DC7072F5-7BAA-4058-8E95-0C85068D1DD5}" destId="{1662D41A-C094-499B-94CB-11B7913B4C6E}" srcOrd="0" destOrd="0" presId="urn:microsoft.com/office/officeart/2005/8/layout/process5"/>
    <dgm:cxn modelId="{65E5B269-4E6F-4F75-8497-7255420A4089}" type="presOf" srcId="{A4436595-7C54-4F61-8114-96F430A2D7CF}" destId="{88FBBFDE-BA0D-4248-9669-CFF117F2A9B5}" srcOrd="0" destOrd="0" presId="urn:microsoft.com/office/officeart/2005/8/layout/process5"/>
    <dgm:cxn modelId="{2DB7BE49-CA57-4347-8CB1-6949C09C5964}" type="presOf" srcId="{BE7DFC8C-D49F-444F-BCBC-063F4EF928C9}" destId="{D282130C-83B3-4108-86E3-93910EC430F8}" srcOrd="0" destOrd="0" presId="urn:microsoft.com/office/officeart/2005/8/layout/process5"/>
    <dgm:cxn modelId="{3FCFD86A-C27C-45D4-B742-9F1DD678A902}" type="presOf" srcId="{BA152B3D-EE68-4FE5-B264-998726226C58}" destId="{081257BD-C6BA-4D93-BD7D-6D40081459A7}" srcOrd="0" destOrd="0" presId="urn:microsoft.com/office/officeart/2005/8/layout/process5"/>
    <dgm:cxn modelId="{BC66C674-AAA5-486C-8374-4903744E0585}" srcId="{86D30D44-C812-4E7C-AE7A-E4E89BAD1E49}" destId="{D1495A6C-586B-414A-BF05-9EE1666B0C34}" srcOrd="4" destOrd="0" parTransId="{33193731-2285-4004-8202-D3CB52B1E136}" sibTransId="{A6B9A669-3B13-47B0-9DF6-062045E41638}"/>
    <dgm:cxn modelId="{CC7CE393-02D9-470A-80D2-CBC5762C9CD0}" srcId="{86D30D44-C812-4E7C-AE7A-E4E89BAD1E49}" destId="{A4436595-7C54-4F61-8114-96F430A2D7CF}" srcOrd="2" destOrd="0" parTransId="{D41A0C50-C1F9-4B8F-971E-F1E5CDC0EED4}" sibTransId="{DC7072F5-7BAA-4058-8E95-0C85068D1DD5}"/>
    <dgm:cxn modelId="{B2999194-3E43-4CD3-A978-0CE8710815D3}" type="presOf" srcId="{86D30D44-C812-4E7C-AE7A-E4E89BAD1E49}" destId="{88592D46-B113-4718-88D3-F44FF4C02667}" srcOrd="0" destOrd="0" presId="urn:microsoft.com/office/officeart/2005/8/layout/process5"/>
    <dgm:cxn modelId="{A4132A98-BBAD-4E62-919D-2079C9EB992A}" srcId="{86D30D44-C812-4E7C-AE7A-E4E89BAD1E49}" destId="{BA152B3D-EE68-4FE5-B264-998726226C58}" srcOrd="3" destOrd="0" parTransId="{D6138955-4EFA-463B-AB04-1921158DF000}" sibTransId="{7F8A171D-EB13-4EA6-BCB6-08E01A4C5EFC}"/>
    <dgm:cxn modelId="{F6CC4F9C-F73C-4B1F-83F9-68297F8413A9}" type="presOf" srcId="{7F8A171D-EB13-4EA6-BCB6-08E01A4C5EFC}" destId="{B6E32E41-62A6-457B-B50F-F6F29DBEAAB6}" srcOrd="0" destOrd="0" presId="urn:microsoft.com/office/officeart/2005/8/layout/process5"/>
    <dgm:cxn modelId="{2930CBA3-2B5B-4518-AAA2-1D2FFEBE92FE}" srcId="{86D30D44-C812-4E7C-AE7A-E4E89BAD1E49}" destId="{968269DA-1FCC-43B3-8772-8DF6B5EDFC60}" srcOrd="5" destOrd="0" parTransId="{7025DCA9-A6D9-408F-8F16-EBE81DCA3808}" sibTransId="{2ADCA826-F688-47D3-AED8-F1F84DF97245}"/>
    <dgm:cxn modelId="{249654AF-FFB5-48C5-BD2A-461C120B7D72}" type="presOf" srcId="{A6B9A669-3B13-47B0-9DF6-062045E41638}" destId="{39FCB7CF-5AF6-4BD7-B81A-543883F336F0}" srcOrd="1" destOrd="0" presId="urn:microsoft.com/office/officeart/2005/8/layout/process5"/>
    <dgm:cxn modelId="{3F9949B4-4863-4F4A-A724-99DF1842E00F}" type="presOf" srcId="{DD247A3B-E0DD-4EB5-9C67-81ED28E05EFF}" destId="{38875855-792B-4F31-BBE4-9288FE3E04F1}" srcOrd="0" destOrd="0" presId="urn:microsoft.com/office/officeart/2005/8/layout/process5"/>
    <dgm:cxn modelId="{F8375CB7-ED5E-4D0A-8406-8A3FCB69140D}" type="presOf" srcId="{C8706C69-725F-4579-A76C-BE1BC50E1EBD}" destId="{80707561-6C47-4701-92C5-3FC7A272D1A8}" srcOrd="0" destOrd="0" presId="urn:microsoft.com/office/officeart/2005/8/layout/process5"/>
    <dgm:cxn modelId="{DA94E2C5-15D1-4ADF-A23A-411AAF6F70BF}" type="presOf" srcId="{BE7DFC8C-D49F-444F-BCBC-063F4EF928C9}" destId="{1A9E9655-0DEA-495A-BE09-5E928E343E0A}" srcOrd="1" destOrd="0" presId="urn:microsoft.com/office/officeart/2005/8/layout/process5"/>
    <dgm:cxn modelId="{A56F51C7-5692-4466-AD80-5C4DBB2E4B5F}" type="presOf" srcId="{D1495A6C-586B-414A-BF05-9EE1666B0C34}" destId="{57C95DAF-7645-44B2-A51B-8F4E5B15B6DA}" srcOrd="0" destOrd="0" presId="urn:microsoft.com/office/officeart/2005/8/layout/process5"/>
    <dgm:cxn modelId="{F380B9F1-7B16-4FC6-90B4-7B907A67AC7A}" type="presOf" srcId="{7F8A171D-EB13-4EA6-BCB6-08E01A4C5EFC}" destId="{850C699F-43F7-4D59-973F-5D1449C26B0B}" srcOrd="1" destOrd="0" presId="urn:microsoft.com/office/officeart/2005/8/layout/process5"/>
    <dgm:cxn modelId="{E91A28F2-F683-4314-BDB5-66BF89B68C23}" type="presOf" srcId="{7B93E355-E901-4EAC-A329-6A81494A3DE9}" destId="{6B69D0AA-803F-4B45-AD73-C8729ABC531A}" srcOrd="0" destOrd="0" presId="urn:microsoft.com/office/officeart/2005/8/layout/process5"/>
    <dgm:cxn modelId="{B5487BF8-678C-4032-A9CD-DD53339767C5}" type="presOf" srcId="{DD247A3B-E0DD-4EB5-9C67-81ED28E05EFF}" destId="{875B6852-396B-43ED-9425-6FFFDD8570DA}" srcOrd="1" destOrd="0" presId="urn:microsoft.com/office/officeart/2005/8/layout/process5"/>
    <dgm:cxn modelId="{5BB23477-BFF0-46DB-AD30-F7D3BE2240A7}" type="presParOf" srcId="{88592D46-B113-4718-88D3-F44FF4C02667}" destId="{80707561-6C47-4701-92C5-3FC7A272D1A8}" srcOrd="0" destOrd="0" presId="urn:microsoft.com/office/officeart/2005/8/layout/process5"/>
    <dgm:cxn modelId="{0E677A57-2E7D-499C-85B7-5EB25034AC15}" type="presParOf" srcId="{88592D46-B113-4718-88D3-F44FF4C02667}" destId="{38875855-792B-4F31-BBE4-9288FE3E04F1}" srcOrd="1" destOrd="0" presId="urn:microsoft.com/office/officeart/2005/8/layout/process5"/>
    <dgm:cxn modelId="{E201B281-16B8-429F-85D5-A19508E95AA5}" type="presParOf" srcId="{38875855-792B-4F31-BBE4-9288FE3E04F1}" destId="{875B6852-396B-43ED-9425-6FFFDD8570DA}" srcOrd="0" destOrd="0" presId="urn:microsoft.com/office/officeart/2005/8/layout/process5"/>
    <dgm:cxn modelId="{59F47D9C-BF99-45C7-A672-2F8E74649278}" type="presParOf" srcId="{88592D46-B113-4718-88D3-F44FF4C02667}" destId="{6B69D0AA-803F-4B45-AD73-C8729ABC531A}" srcOrd="2" destOrd="0" presId="urn:microsoft.com/office/officeart/2005/8/layout/process5"/>
    <dgm:cxn modelId="{CB8A927C-AF49-44A9-9D7C-1936D592E0B5}" type="presParOf" srcId="{88592D46-B113-4718-88D3-F44FF4C02667}" destId="{D282130C-83B3-4108-86E3-93910EC430F8}" srcOrd="3" destOrd="0" presId="urn:microsoft.com/office/officeart/2005/8/layout/process5"/>
    <dgm:cxn modelId="{9CD54958-28E8-4ECF-84F9-19F12267DA35}" type="presParOf" srcId="{D282130C-83B3-4108-86E3-93910EC430F8}" destId="{1A9E9655-0DEA-495A-BE09-5E928E343E0A}" srcOrd="0" destOrd="0" presId="urn:microsoft.com/office/officeart/2005/8/layout/process5"/>
    <dgm:cxn modelId="{5B9DBCC5-E5A9-4FEF-9691-BA9A4A64E0EC}" type="presParOf" srcId="{88592D46-B113-4718-88D3-F44FF4C02667}" destId="{88FBBFDE-BA0D-4248-9669-CFF117F2A9B5}" srcOrd="4" destOrd="0" presId="urn:microsoft.com/office/officeart/2005/8/layout/process5"/>
    <dgm:cxn modelId="{1BC67535-56CC-4F8D-AA2F-CCCDCB76F22E}" type="presParOf" srcId="{88592D46-B113-4718-88D3-F44FF4C02667}" destId="{1662D41A-C094-499B-94CB-11B7913B4C6E}" srcOrd="5" destOrd="0" presId="urn:microsoft.com/office/officeart/2005/8/layout/process5"/>
    <dgm:cxn modelId="{1A2E7849-FACC-407F-8F58-CCD270FC8C6D}" type="presParOf" srcId="{1662D41A-C094-499B-94CB-11B7913B4C6E}" destId="{A4886693-0174-482B-9F65-33F6ADAC67D7}" srcOrd="0" destOrd="0" presId="urn:microsoft.com/office/officeart/2005/8/layout/process5"/>
    <dgm:cxn modelId="{56C16CFA-B9E4-4B91-850E-05E0F06FDA76}" type="presParOf" srcId="{88592D46-B113-4718-88D3-F44FF4C02667}" destId="{081257BD-C6BA-4D93-BD7D-6D40081459A7}" srcOrd="6" destOrd="0" presId="urn:microsoft.com/office/officeart/2005/8/layout/process5"/>
    <dgm:cxn modelId="{68C8DE44-EBFA-46C2-B449-5EF4EBCF7827}" type="presParOf" srcId="{88592D46-B113-4718-88D3-F44FF4C02667}" destId="{B6E32E41-62A6-457B-B50F-F6F29DBEAAB6}" srcOrd="7" destOrd="0" presId="urn:microsoft.com/office/officeart/2005/8/layout/process5"/>
    <dgm:cxn modelId="{5D8D6192-3592-4230-92AB-FC39DE886529}" type="presParOf" srcId="{B6E32E41-62A6-457B-B50F-F6F29DBEAAB6}" destId="{850C699F-43F7-4D59-973F-5D1449C26B0B}" srcOrd="0" destOrd="0" presId="urn:microsoft.com/office/officeart/2005/8/layout/process5"/>
    <dgm:cxn modelId="{BC43AC49-4D68-42A6-A737-11663EB65315}" type="presParOf" srcId="{88592D46-B113-4718-88D3-F44FF4C02667}" destId="{57C95DAF-7645-44B2-A51B-8F4E5B15B6DA}" srcOrd="8" destOrd="0" presId="urn:microsoft.com/office/officeart/2005/8/layout/process5"/>
    <dgm:cxn modelId="{96C739E3-AF55-401D-B52D-7C58990DC008}" type="presParOf" srcId="{88592D46-B113-4718-88D3-F44FF4C02667}" destId="{6F80F01F-26FD-43CF-8766-09398B898FE4}" srcOrd="9" destOrd="0" presId="urn:microsoft.com/office/officeart/2005/8/layout/process5"/>
    <dgm:cxn modelId="{0DEABFBB-1D9C-4643-A378-8E82B94A5EEF}" type="presParOf" srcId="{6F80F01F-26FD-43CF-8766-09398B898FE4}" destId="{39FCB7CF-5AF6-4BD7-B81A-543883F336F0}" srcOrd="0" destOrd="0" presId="urn:microsoft.com/office/officeart/2005/8/layout/process5"/>
    <dgm:cxn modelId="{88F109C5-D88C-4AA0-94A2-8E3F8F30687D}" type="presParOf" srcId="{88592D46-B113-4718-88D3-F44FF4C02667}" destId="{D5257536-B9EB-420F-A7EE-9CB20C9649DD}" srcOrd="10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37E7A77D-DDCA-41B9-855C-48A747D045A2}">
      <dgm:prSet phldrT="[Teks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 i </a:t>
          </a:r>
          <a:r>
            <a:rPr lang="pl-PL" sz="2000" b="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 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Egzaminator obserwuje i ocenia</a:t>
          </a:r>
        </a:p>
      </dgm:t>
    </dgm:pt>
    <dgm:pt modelId="{27E9D3F8-1694-48B1-9E1C-489CDE7B5CB9}" type="parTrans" cxnId="{8389AF53-071D-4EFC-A881-90CC1A676F9B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04C5D3ED-2206-4D39-B867-3090B8C999DC}" type="sibTrans" cxnId="{8389AF53-071D-4EFC-A881-90CC1A676F9B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88C6EB24-DC17-4478-8FFB-704C899F865D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Zapisanie godziny rozpoczęcia</a:t>
          </a:r>
          <a:b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zakończenia egzaminu</a:t>
          </a:r>
        </a:p>
      </dgm:t>
    </dgm:pt>
    <dgm:pt modelId="{631C68D0-0557-4DC2-9BDA-9769BA3A19E6}" type="parTrans" cxnId="{3B9A8D85-2BB2-4579-9DFF-FB168DC774B6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EAF96ED0-2BF9-4B34-A85A-3C96F75C9712}" type="sibTrans" cxnId="{3B9A8D85-2BB2-4579-9DFF-FB168DC774B6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E4DE66DD-4ECA-422D-A6D3-416F50D1CFA9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Samodzielna praca zdających</a:t>
          </a:r>
        </a:p>
      </dgm:t>
    </dgm:pt>
    <dgm:pt modelId="{02447CB5-DA71-428E-A17E-BD8372C519F6}" type="parTrans" cxnId="{7BCAEA93-B0D3-402E-99EB-FA1BF66B7926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58348A6A-DAFE-4A8A-B221-4E592F95BDA3}" type="sibTrans" cxnId="{7BCAEA93-B0D3-402E-99EB-FA1BF66B7926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FD2A454D-9392-4BE8-BBFA-6078FCEDD3A0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ZN nadzoruje przebieg egzaminu</a:t>
          </a:r>
        </a:p>
      </dgm:t>
    </dgm:pt>
    <dgm:pt modelId="{33E1A95F-B76C-4746-BA81-2569A9DC85D1}" type="parTrans" cxnId="{450A3146-F35A-4C25-B089-5854F63A0252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A6C9D340-F95F-46D5-B770-B9ECEF4B807C}" type="sibTrans" cxnId="{450A3146-F35A-4C25-B089-5854F63A0252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</dgm:pt>
    <dgm:pt modelId="{5FF45DA9-528B-4DAE-8373-09F77E915106}" type="pres">
      <dgm:prSet presAssocID="{88C6EB24-DC17-4478-8FFB-704C899F865D}" presName="node" presStyleLbl="node1" presStyleIdx="0" presStyleCnt="4" custScaleX="106023" custLinFactNeighborX="13370" custLinFactNeighborY="-2348">
        <dgm:presLayoutVars>
          <dgm:bulletEnabled val="1"/>
        </dgm:presLayoutVars>
      </dgm:prSet>
      <dgm:spPr/>
    </dgm:pt>
    <dgm:pt modelId="{A459490D-BC19-47D9-BDE0-D95646931E98}" type="pres">
      <dgm:prSet presAssocID="{EAF96ED0-2BF9-4B34-A85A-3C96F75C9712}" presName="sibTrans" presStyleLbl="sibTrans2D1" presStyleIdx="0" presStyleCnt="3" custScaleX="158716" custLinFactNeighborX="-1351" custLinFactNeighborY="5259"/>
      <dgm:spPr/>
    </dgm:pt>
    <dgm:pt modelId="{CD82A394-5884-44DA-B0C9-75A7A133BE81}" type="pres">
      <dgm:prSet presAssocID="{EAF96ED0-2BF9-4B34-A85A-3C96F75C9712}" presName="connectorText" presStyleLbl="sibTrans2D1" presStyleIdx="0" presStyleCnt="3"/>
      <dgm:spPr/>
    </dgm:pt>
    <dgm:pt modelId="{89A5077E-8B5D-40A9-9BEC-C0EA93F62B42}" type="pres">
      <dgm:prSet presAssocID="{E4DE66DD-4ECA-422D-A6D3-416F50D1CFA9}" presName="node" presStyleLbl="node1" presStyleIdx="1" presStyleCnt="4" custScaleX="102709" custLinFactNeighborX="6815" custLinFactNeighborY="1032">
        <dgm:presLayoutVars>
          <dgm:bulletEnabled val="1"/>
        </dgm:presLayoutVars>
      </dgm:prSet>
      <dgm:spPr/>
    </dgm:pt>
    <dgm:pt modelId="{FD505114-0955-4421-81B4-4C164BF1D49C}" type="pres">
      <dgm:prSet presAssocID="{58348A6A-DAFE-4A8A-B221-4E592F95BDA3}" presName="sibTrans" presStyleLbl="sibTrans2D1" presStyleIdx="1" presStyleCnt="3" custScaleX="160121" custLinFactNeighborX="-6688"/>
      <dgm:spPr/>
    </dgm:pt>
    <dgm:pt modelId="{42099DB5-E174-4293-8DBE-10864BD0A2A4}" type="pres">
      <dgm:prSet presAssocID="{58348A6A-DAFE-4A8A-B221-4E592F95BDA3}" presName="connectorText" presStyleLbl="sibTrans2D1" presStyleIdx="1" presStyleCnt="3"/>
      <dgm:spPr/>
    </dgm:pt>
    <dgm:pt modelId="{2C7A2AC0-0BFA-49CF-9737-E8E7981C5478}" type="pres">
      <dgm:prSet presAssocID="{FD2A454D-9392-4BE8-BBFA-6078FCEDD3A0}" presName="node" presStyleLbl="node1" presStyleIdx="2" presStyleCnt="4" custScaleX="106835">
        <dgm:presLayoutVars>
          <dgm:bulletEnabled val="1"/>
        </dgm:presLayoutVars>
      </dgm:prSet>
      <dgm:spPr/>
    </dgm:pt>
    <dgm:pt modelId="{70E1DD0A-EFC7-49C7-B758-3AC9928E62D7}" type="pres">
      <dgm:prSet presAssocID="{A6C9D340-F95F-46D5-B770-B9ECEF4B807C}" presName="sibTrans" presStyleLbl="sibTrans2D1" presStyleIdx="2" presStyleCnt="3" custAng="0" custScaleX="160057" custLinFactNeighborY="-2496"/>
      <dgm:spPr/>
    </dgm:pt>
    <dgm:pt modelId="{7495BB43-0061-4026-BFBB-8FE4BC407FD5}" type="pres">
      <dgm:prSet presAssocID="{A6C9D340-F95F-46D5-B770-B9ECEF4B807C}" presName="connectorText" presStyleLbl="sibTrans2D1" presStyleIdx="2" presStyleCnt="3"/>
      <dgm:spPr/>
    </dgm:pt>
    <dgm:pt modelId="{FF37E108-C145-4238-9594-1C8120EA6200}" type="pres">
      <dgm:prSet presAssocID="{37E7A77D-DDCA-41B9-855C-48A747D045A2}" presName="node" presStyleLbl="node1" presStyleIdx="3" presStyleCnt="4" custScaleX="108357" custLinFactNeighborX="2355">
        <dgm:presLayoutVars>
          <dgm:bulletEnabled val="1"/>
        </dgm:presLayoutVars>
      </dgm:prSet>
      <dgm:spPr/>
    </dgm:pt>
  </dgm:ptLst>
  <dgm:cxnLst>
    <dgm:cxn modelId="{6793E90C-3A49-4829-9044-63F9C9E0859D}" type="presOf" srcId="{FD2A454D-9392-4BE8-BBFA-6078FCEDD3A0}" destId="{2C7A2AC0-0BFA-49CF-9737-E8E7981C5478}" srcOrd="0" destOrd="0" presId="urn:microsoft.com/office/officeart/2005/8/layout/process5"/>
    <dgm:cxn modelId="{BCB30514-7430-4B0C-BD00-F5CC87805AC8}" type="presOf" srcId="{A6C9D340-F95F-46D5-B770-B9ECEF4B807C}" destId="{7495BB43-0061-4026-BFBB-8FE4BC407FD5}" srcOrd="1" destOrd="0" presId="urn:microsoft.com/office/officeart/2005/8/layout/process5"/>
    <dgm:cxn modelId="{FF35FB2A-D7F5-470B-B692-447C33827279}" type="presOf" srcId="{58348A6A-DAFE-4A8A-B221-4E592F95BDA3}" destId="{42099DB5-E174-4293-8DBE-10864BD0A2A4}" srcOrd="1" destOrd="0" presId="urn:microsoft.com/office/officeart/2005/8/layout/process5"/>
    <dgm:cxn modelId="{B6510861-164E-44F2-A583-5952C2F74A0E}" type="presOf" srcId="{A6C9D340-F95F-46D5-B770-B9ECEF4B807C}" destId="{70E1DD0A-EFC7-49C7-B758-3AC9928E62D7}" srcOrd="0" destOrd="0" presId="urn:microsoft.com/office/officeart/2005/8/layout/process5"/>
    <dgm:cxn modelId="{C1964942-B743-4223-A483-E22989F85EF1}" type="presOf" srcId="{37E7A77D-DDCA-41B9-855C-48A747D045A2}" destId="{FF37E108-C145-4238-9594-1C8120EA6200}" srcOrd="0" destOrd="0" presId="urn:microsoft.com/office/officeart/2005/8/layout/process5"/>
    <dgm:cxn modelId="{450A3146-F35A-4C25-B089-5854F63A0252}" srcId="{86D30D44-C812-4E7C-AE7A-E4E89BAD1E49}" destId="{FD2A454D-9392-4BE8-BBFA-6078FCEDD3A0}" srcOrd="2" destOrd="0" parTransId="{33E1A95F-B76C-4746-BA81-2569A9DC85D1}" sibTransId="{A6C9D340-F95F-46D5-B770-B9ECEF4B807C}"/>
    <dgm:cxn modelId="{075C8C52-E67C-45C1-B387-C174D91BBCFD}" type="presOf" srcId="{86D30D44-C812-4E7C-AE7A-E4E89BAD1E49}" destId="{88592D46-B113-4718-88D3-F44FF4C02667}" srcOrd="0" destOrd="0" presId="urn:microsoft.com/office/officeart/2005/8/layout/process5"/>
    <dgm:cxn modelId="{8389AF53-071D-4EFC-A881-90CC1A676F9B}" srcId="{86D30D44-C812-4E7C-AE7A-E4E89BAD1E49}" destId="{37E7A77D-DDCA-41B9-855C-48A747D045A2}" srcOrd="3" destOrd="0" parTransId="{27E9D3F8-1694-48B1-9E1C-489CDE7B5CB9}" sibTransId="{04C5D3ED-2206-4D39-B867-3090B8C999DC}"/>
    <dgm:cxn modelId="{0E1D0858-75EC-4F81-B36C-4C82C6DDF0E5}" type="presOf" srcId="{58348A6A-DAFE-4A8A-B221-4E592F95BDA3}" destId="{FD505114-0955-4421-81B4-4C164BF1D49C}" srcOrd="0" destOrd="0" presId="urn:microsoft.com/office/officeart/2005/8/layout/process5"/>
    <dgm:cxn modelId="{07D8627E-7602-4B50-9118-922147640FBF}" type="presOf" srcId="{88C6EB24-DC17-4478-8FFB-704C899F865D}" destId="{5FF45DA9-528B-4DAE-8373-09F77E915106}" srcOrd="0" destOrd="0" presId="urn:microsoft.com/office/officeart/2005/8/layout/process5"/>
    <dgm:cxn modelId="{3B9A8D85-2BB2-4579-9DFF-FB168DC774B6}" srcId="{86D30D44-C812-4E7C-AE7A-E4E89BAD1E49}" destId="{88C6EB24-DC17-4478-8FFB-704C899F865D}" srcOrd="0" destOrd="0" parTransId="{631C68D0-0557-4DC2-9BDA-9769BA3A19E6}" sibTransId="{EAF96ED0-2BF9-4B34-A85A-3C96F75C9712}"/>
    <dgm:cxn modelId="{7BCAEA93-B0D3-402E-99EB-FA1BF66B7926}" srcId="{86D30D44-C812-4E7C-AE7A-E4E89BAD1E49}" destId="{E4DE66DD-4ECA-422D-A6D3-416F50D1CFA9}" srcOrd="1" destOrd="0" parTransId="{02447CB5-DA71-428E-A17E-BD8372C519F6}" sibTransId="{58348A6A-DAFE-4A8A-B221-4E592F95BDA3}"/>
    <dgm:cxn modelId="{7F1D40EF-CB1B-4EC6-B13C-6F074F73B2BE}" type="presOf" srcId="{E4DE66DD-4ECA-422D-A6D3-416F50D1CFA9}" destId="{89A5077E-8B5D-40A9-9BEC-C0EA93F62B42}" srcOrd="0" destOrd="0" presId="urn:microsoft.com/office/officeart/2005/8/layout/process5"/>
    <dgm:cxn modelId="{5EB6E8F4-9E41-489C-996E-E4A2121292FD}" type="presOf" srcId="{EAF96ED0-2BF9-4B34-A85A-3C96F75C9712}" destId="{CD82A394-5884-44DA-B0C9-75A7A133BE81}" srcOrd="1" destOrd="0" presId="urn:microsoft.com/office/officeart/2005/8/layout/process5"/>
    <dgm:cxn modelId="{C369BCFA-8918-465A-AA27-64B1F63C1819}" type="presOf" srcId="{EAF96ED0-2BF9-4B34-A85A-3C96F75C9712}" destId="{A459490D-BC19-47D9-BDE0-D95646931E98}" srcOrd="0" destOrd="0" presId="urn:microsoft.com/office/officeart/2005/8/layout/process5"/>
    <dgm:cxn modelId="{8AEA1891-F46A-4310-8209-A5CAA3181966}" type="presParOf" srcId="{88592D46-B113-4718-88D3-F44FF4C02667}" destId="{5FF45DA9-528B-4DAE-8373-09F77E915106}" srcOrd="0" destOrd="0" presId="urn:microsoft.com/office/officeart/2005/8/layout/process5"/>
    <dgm:cxn modelId="{0707F374-3D5C-48F5-956B-A8241550A5AE}" type="presParOf" srcId="{88592D46-B113-4718-88D3-F44FF4C02667}" destId="{A459490D-BC19-47D9-BDE0-D95646931E98}" srcOrd="1" destOrd="0" presId="urn:microsoft.com/office/officeart/2005/8/layout/process5"/>
    <dgm:cxn modelId="{A4516CC9-7E59-429D-BD21-87B7D3C01FC9}" type="presParOf" srcId="{A459490D-BC19-47D9-BDE0-D95646931E98}" destId="{CD82A394-5884-44DA-B0C9-75A7A133BE81}" srcOrd="0" destOrd="0" presId="urn:microsoft.com/office/officeart/2005/8/layout/process5"/>
    <dgm:cxn modelId="{910E3D3D-EC55-4173-8BB7-0CFF0998E93E}" type="presParOf" srcId="{88592D46-B113-4718-88D3-F44FF4C02667}" destId="{89A5077E-8B5D-40A9-9BEC-C0EA93F62B42}" srcOrd="2" destOrd="0" presId="urn:microsoft.com/office/officeart/2005/8/layout/process5"/>
    <dgm:cxn modelId="{CE8A3B9F-93C6-4254-9076-9CC8D6C3C208}" type="presParOf" srcId="{88592D46-B113-4718-88D3-F44FF4C02667}" destId="{FD505114-0955-4421-81B4-4C164BF1D49C}" srcOrd="3" destOrd="0" presId="urn:microsoft.com/office/officeart/2005/8/layout/process5"/>
    <dgm:cxn modelId="{5DB697F7-3732-4DF0-B265-548D1D86C91F}" type="presParOf" srcId="{FD505114-0955-4421-81B4-4C164BF1D49C}" destId="{42099DB5-E174-4293-8DBE-10864BD0A2A4}" srcOrd="0" destOrd="0" presId="urn:microsoft.com/office/officeart/2005/8/layout/process5"/>
    <dgm:cxn modelId="{B11EC65A-0930-4EA8-AC83-FC6A13E27B99}" type="presParOf" srcId="{88592D46-B113-4718-88D3-F44FF4C02667}" destId="{2C7A2AC0-0BFA-49CF-9737-E8E7981C5478}" srcOrd="4" destOrd="0" presId="urn:microsoft.com/office/officeart/2005/8/layout/process5"/>
    <dgm:cxn modelId="{71A54771-4777-4931-AD79-257605072763}" type="presParOf" srcId="{88592D46-B113-4718-88D3-F44FF4C02667}" destId="{70E1DD0A-EFC7-49C7-B758-3AC9928E62D7}" srcOrd="5" destOrd="0" presId="urn:microsoft.com/office/officeart/2005/8/layout/process5"/>
    <dgm:cxn modelId="{D69025F6-46F9-4281-BCC4-2107A11C2C91}" type="presParOf" srcId="{70E1DD0A-EFC7-49C7-B758-3AC9928E62D7}" destId="{7495BB43-0061-4026-BFBB-8FE4BC407FD5}" srcOrd="0" destOrd="0" presId="urn:microsoft.com/office/officeart/2005/8/layout/process5"/>
    <dgm:cxn modelId="{643CD21F-1CBA-4F58-92CD-B7D99193B8CB}" type="presParOf" srcId="{88592D46-B113-4718-88D3-F44FF4C02667}" destId="{FF37E108-C145-4238-9594-1C8120EA6200}" srcOrd="6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Zakończenie pracy przez zdających</a:t>
          </a: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Egzaminator ocenia rezultaty </a:t>
          </a: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(w i </a:t>
          </a:r>
          <a:r>
            <a:rPr lang="pl-PL" sz="2000" b="1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)</a:t>
          </a: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A4436595-7C54-4F61-8114-96F430A2D7CF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Pakowanie dokumentacji</a:t>
          </a:r>
          <a:b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 egzaminie</a:t>
          </a:r>
        </a:p>
      </dgm:t>
    </dgm:pt>
    <dgm:pt modelId="{D41A0C50-C1F9-4B8F-971E-F1E5CDC0EED4}" type="parTrans" cxnId="{CC7CE393-02D9-470A-80D2-CBC5762C9CD0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C7072F5-7BAA-4058-8E95-0C85068D1DD5}" type="sibTrans" cxnId="{CC7CE393-02D9-470A-80D2-CBC5762C9CD0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38ED7E03-5E28-4707-8F4B-1F93549971BE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Przekazanie dokumentacji PZE</a:t>
          </a:r>
        </a:p>
      </dgm:t>
    </dgm:pt>
    <dgm:pt modelId="{7A50769C-FC52-46CE-B395-0734C660BD2F}" type="parTrans" cxnId="{60157077-0D80-4349-9BF6-7949B653A772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2DEDFD25-ADD1-494B-A078-99885F96580F}" type="sibTrans" cxnId="{60157077-0D80-4349-9BF6-7949B653A772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99179F2D-7968-4ADB-A6C9-1FF07BF48E23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Sporządzenie protokołu zbiorczego</a:t>
          </a:r>
        </a:p>
      </dgm:t>
    </dgm:pt>
    <dgm:pt modelId="{F663D874-9479-4C91-B332-8DB46C09520F}" type="parTrans" cxnId="{4A375166-C0C3-4DDC-A46A-7ED89ECD8BD7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4AE89103-9EB4-44E5-B4B6-0D1B0F1B2E5A}" type="sibTrans" cxnId="{4A375166-C0C3-4DDC-A46A-7ED89ECD8BD7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6AB3829B-FEB6-4929-948A-3A1FC2CB75EF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Przekazanie dokumentacji po egzaminie do OKE</a:t>
          </a:r>
        </a:p>
      </dgm:t>
    </dgm:pt>
    <dgm:pt modelId="{FC639C0B-721C-4123-A086-7B35492ACC03}" type="parTrans" cxnId="{60F1D343-0BE1-438A-AFFF-14B2F56D93B0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2764128A-912C-4C28-BBB0-9FCA658CE4D0}" type="sibTrans" cxnId="{60F1D343-0BE1-438A-AFFF-14B2F56D93B0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</dgm:pt>
    <dgm:pt modelId="{80707561-6C47-4701-92C5-3FC7A272D1A8}" type="pres">
      <dgm:prSet presAssocID="{C8706C69-725F-4579-A76C-BE1BC50E1EBD}" presName="node" presStyleLbl="node1" presStyleIdx="0" presStyleCnt="6" custScaleX="105782">
        <dgm:presLayoutVars>
          <dgm:bulletEnabled val="1"/>
        </dgm:presLayoutVars>
      </dgm:prSet>
      <dgm:spPr/>
    </dgm:pt>
    <dgm:pt modelId="{38875855-792B-4F31-BBE4-9288FE3E04F1}" type="pres">
      <dgm:prSet presAssocID="{DD247A3B-E0DD-4EB5-9C67-81ED28E05EFF}" presName="sibTrans" presStyleLbl="sibTrans2D1" presStyleIdx="0" presStyleCnt="5" custScaleX="155122" custLinFactNeighborX="21177" custLinFactNeighborY="-5678"/>
      <dgm:spPr/>
    </dgm:pt>
    <dgm:pt modelId="{875B6852-396B-43ED-9425-6FFFDD8570DA}" type="pres">
      <dgm:prSet presAssocID="{DD247A3B-E0DD-4EB5-9C67-81ED28E05EFF}" presName="connectorText" presStyleLbl="sibTrans2D1" presStyleIdx="0" presStyleCnt="5"/>
      <dgm:spPr/>
    </dgm:pt>
    <dgm:pt modelId="{6B69D0AA-803F-4B45-AD73-C8729ABC531A}" type="pres">
      <dgm:prSet presAssocID="{7B93E355-E901-4EAC-A329-6A81494A3DE9}" presName="node" presStyleLbl="node1" presStyleIdx="1" presStyleCnt="6" custScaleX="113533">
        <dgm:presLayoutVars>
          <dgm:bulletEnabled val="1"/>
        </dgm:presLayoutVars>
      </dgm:prSet>
      <dgm:spPr/>
    </dgm:pt>
    <dgm:pt modelId="{D282130C-83B3-4108-86E3-93910EC430F8}" type="pres">
      <dgm:prSet presAssocID="{BE7DFC8C-D49F-444F-BCBC-063F4EF928C9}" presName="sibTrans" presStyleLbl="sibTrans2D1" presStyleIdx="1" presStyleCnt="5" custScaleX="158761" custLinFactNeighborX="15883" custLinFactNeighborY="-5678"/>
      <dgm:spPr/>
    </dgm:pt>
    <dgm:pt modelId="{1A9E9655-0DEA-495A-BE09-5E928E343E0A}" type="pres">
      <dgm:prSet presAssocID="{BE7DFC8C-D49F-444F-BCBC-063F4EF928C9}" presName="connectorText" presStyleLbl="sibTrans2D1" presStyleIdx="1" presStyleCnt="5"/>
      <dgm:spPr/>
    </dgm:pt>
    <dgm:pt modelId="{88FBBFDE-BA0D-4248-9669-CFF117F2A9B5}" type="pres">
      <dgm:prSet presAssocID="{A4436595-7C54-4F61-8114-96F430A2D7CF}" presName="node" presStyleLbl="node1" presStyleIdx="2" presStyleCnt="6" custScaleX="122504">
        <dgm:presLayoutVars>
          <dgm:bulletEnabled val="1"/>
        </dgm:presLayoutVars>
      </dgm:prSet>
      <dgm:spPr/>
    </dgm:pt>
    <dgm:pt modelId="{1662D41A-C094-499B-94CB-11B7913B4C6E}" type="pres">
      <dgm:prSet presAssocID="{DC7072F5-7BAA-4058-8E95-0C85068D1DD5}" presName="sibTrans" presStyleLbl="sibTrans2D1" presStyleIdx="2" presStyleCnt="5" custScaleX="175059"/>
      <dgm:spPr/>
    </dgm:pt>
    <dgm:pt modelId="{A4886693-0174-482B-9F65-33F6ADAC67D7}" type="pres">
      <dgm:prSet presAssocID="{DC7072F5-7BAA-4058-8E95-0C85068D1DD5}" presName="connectorText" presStyleLbl="sibTrans2D1" presStyleIdx="2" presStyleCnt="5"/>
      <dgm:spPr/>
    </dgm:pt>
    <dgm:pt modelId="{BE58B7A5-06C2-45AE-8D13-E0B90F930F45}" type="pres">
      <dgm:prSet presAssocID="{38ED7E03-5E28-4707-8F4B-1F93549971BE}" presName="node" presStyleLbl="node1" presStyleIdx="3" presStyleCnt="6" custScaleX="117431" custLinFactNeighborX="725" custLinFactNeighborY="-8270">
        <dgm:presLayoutVars>
          <dgm:bulletEnabled val="1"/>
        </dgm:presLayoutVars>
      </dgm:prSet>
      <dgm:spPr/>
    </dgm:pt>
    <dgm:pt modelId="{4D3E469B-1883-456B-B7C0-A7B84D50CD58}" type="pres">
      <dgm:prSet presAssocID="{2DEDFD25-ADD1-494B-A078-99885F96580F}" presName="sibTrans" presStyleLbl="sibTrans2D1" presStyleIdx="3" presStyleCnt="5" custScaleX="158761" custLinFactNeighborY="-9836"/>
      <dgm:spPr/>
    </dgm:pt>
    <dgm:pt modelId="{9B2AA6EB-A266-467F-A278-E90350003235}" type="pres">
      <dgm:prSet presAssocID="{2DEDFD25-ADD1-494B-A078-99885F96580F}" presName="connectorText" presStyleLbl="sibTrans2D1" presStyleIdx="3" presStyleCnt="5"/>
      <dgm:spPr/>
    </dgm:pt>
    <dgm:pt modelId="{7E8E27B2-2519-49F4-ABD5-3B7DED22900B}" type="pres">
      <dgm:prSet presAssocID="{99179F2D-7968-4ADB-A6C9-1FF07BF48E23}" presName="node" presStyleLbl="node1" presStyleIdx="4" presStyleCnt="6" custScaleX="113533" custLinFactNeighborX="1949" custLinFactNeighborY="-16433">
        <dgm:presLayoutVars>
          <dgm:bulletEnabled val="1"/>
        </dgm:presLayoutVars>
      </dgm:prSet>
      <dgm:spPr/>
    </dgm:pt>
    <dgm:pt modelId="{8E22D96F-2628-4070-AA0E-E769DE0DB304}" type="pres">
      <dgm:prSet presAssocID="{4AE89103-9EB4-44E5-B4B6-0D1B0F1B2E5A}" presName="sibTrans" presStyleLbl="sibTrans2D1" presStyleIdx="4" presStyleCnt="5" custAng="21446472" custScaleX="163644" custLinFactNeighborX="4960" custLinFactNeighborY="16869"/>
      <dgm:spPr/>
    </dgm:pt>
    <dgm:pt modelId="{7135EF3A-BB2F-4CB3-BBED-4D9D512B1AC4}" type="pres">
      <dgm:prSet presAssocID="{4AE89103-9EB4-44E5-B4B6-0D1B0F1B2E5A}" presName="connectorText" presStyleLbl="sibTrans2D1" presStyleIdx="4" presStyleCnt="5"/>
      <dgm:spPr/>
    </dgm:pt>
    <dgm:pt modelId="{0CBD0C8C-9120-4DD7-8B61-CB77C0697C0C}" type="pres">
      <dgm:prSet presAssocID="{6AB3829B-FEB6-4929-948A-3A1FC2CB75EF}" presName="node" presStyleLbl="node1" presStyleIdx="5" presStyleCnt="6" custScaleX="113533" custLinFactNeighborX="-725" custLinFactNeighborY="-16433">
        <dgm:presLayoutVars>
          <dgm:bulletEnabled val="1"/>
        </dgm:presLayoutVars>
      </dgm:prSet>
      <dgm:spPr/>
    </dgm:pt>
  </dgm:ptLst>
  <dgm:cxnLst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1AD78E1C-D254-4862-AE1A-7420DB3C6A76}" type="presOf" srcId="{2DEDFD25-ADD1-494B-A078-99885F96580F}" destId="{4D3E469B-1883-456B-B7C0-A7B84D50CD58}" srcOrd="0" destOrd="0" presId="urn:microsoft.com/office/officeart/2005/8/layout/process5"/>
    <dgm:cxn modelId="{00242D1E-E330-42B4-B17D-219EDB068870}" type="presOf" srcId="{DC7072F5-7BAA-4058-8E95-0C85068D1DD5}" destId="{1662D41A-C094-499B-94CB-11B7913B4C6E}" srcOrd="0" destOrd="0" presId="urn:microsoft.com/office/officeart/2005/8/layout/process5"/>
    <dgm:cxn modelId="{1084D71F-98D2-4A71-99B5-A4EA17CDB0C7}" type="presOf" srcId="{4AE89103-9EB4-44E5-B4B6-0D1B0F1B2E5A}" destId="{8E22D96F-2628-4070-AA0E-E769DE0DB304}" srcOrd="0" destOrd="0" presId="urn:microsoft.com/office/officeart/2005/8/layout/process5"/>
    <dgm:cxn modelId="{6E0BF52B-A88C-40BB-9D99-FCE33BA2CF89}" type="presOf" srcId="{4AE89103-9EB4-44E5-B4B6-0D1B0F1B2E5A}" destId="{7135EF3A-BB2F-4CB3-BBED-4D9D512B1AC4}" srcOrd="1" destOrd="0" presId="urn:microsoft.com/office/officeart/2005/8/layout/process5"/>
    <dgm:cxn modelId="{C896E22C-CB9F-46A2-B6D1-869323BA61F4}" type="presOf" srcId="{7B93E355-E901-4EAC-A329-6A81494A3DE9}" destId="{6B69D0AA-803F-4B45-AD73-C8729ABC531A}" srcOrd="0" destOrd="0" presId="urn:microsoft.com/office/officeart/2005/8/layout/process5"/>
    <dgm:cxn modelId="{5D62503A-F358-49FC-8AD2-3C355479AFDB}" type="presOf" srcId="{C8706C69-725F-4579-A76C-BE1BC50E1EBD}" destId="{80707561-6C47-4701-92C5-3FC7A272D1A8}" srcOrd="0" destOrd="0" presId="urn:microsoft.com/office/officeart/2005/8/layout/process5"/>
    <dgm:cxn modelId="{F1F55F61-2930-4913-9CC5-E07C47246D3C}" type="presOf" srcId="{86D30D44-C812-4E7C-AE7A-E4E89BAD1E49}" destId="{88592D46-B113-4718-88D3-F44FF4C02667}" srcOrd="0" destOrd="0" presId="urn:microsoft.com/office/officeart/2005/8/layout/process5"/>
    <dgm:cxn modelId="{60F1D343-0BE1-438A-AFFF-14B2F56D93B0}" srcId="{86D30D44-C812-4E7C-AE7A-E4E89BAD1E49}" destId="{6AB3829B-FEB6-4929-948A-3A1FC2CB75EF}" srcOrd="5" destOrd="0" parTransId="{FC639C0B-721C-4123-A086-7B35492ACC03}" sibTransId="{2764128A-912C-4C28-BBB0-9FCA658CE4D0}"/>
    <dgm:cxn modelId="{4A375166-C0C3-4DDC-A46A-7ED89ECD8BD7}" srcId="{86D30D44-C812-4E7C-AE7A-E4E89BAD1E49}" destId="{99179F2D-7968-4ADB-A6C9-1FF07BF48E23}" srcOrd="4" destOrd="0" parTransId="{F663D874-9479-4C91-B332-8DB46C09520F}" sibTransId="{4AE89103-9EB4-44E5-B4B6-0D1B0F1B2E5A}"/>
    <dgm:cxn modelId="{94F6954C-CBCC-4817-B0F9-FF84D3622EA0}" type="presOf" srcId="{99179F2D-7968-4ADB-A6C9-1FF07BF48E23}" destId="{7E8E27B2-2519-49F4-ABD5-3B7DED22900B}" srcOrd="0" destOrd="0" presId="urn:microsoft.com/office/officeart/2005/8/layout/process5"/>
    <dgm:cxn modelId="{5614A670-CF54-4BAA-86B9-0AF1B5091137}" type="presOf" srcId="{2DEDFD25-ADD1-494B-A078-99885F96580F}" destId="{9B2AA6EB-A266-467F-A278-E90350003235}" srcOrd="1" destOrd="0" presId="urn:microsoft.com/office/officeart/2005/8/layout/process5"/>
    <dgm:cxn modelId="{60157077-0D80-4349-9BF6-7949B653A772}" srcId="{86D30D44-C812-4E7C-AE7A-E4E89BAD1E49}" destId="{38ED7E03-5E28-4707-8F4B-1F93549971BE}" srcOrd="3" destOrd="0" parTransId="{7A50769C-FC52-46CE-B395-0734C660BD2F}" sibTransId="{2DEDFD25-ADD1-494B-A078-99885F96580F}"/>
    <dgm:cxn modelId="{3CF9887B-1A43-428E-ADF8-0ACD05E7F59D}" type="presOf" srcId="{DC7072F5-7BAA-4058-8E95-0C85068D1DD5}" destId="{A4886693-0174-482B-9F65-33F6ADAC67D7}" srcOrd="1" destOrd="0" presId="urn:microsoft.com/office/officeart/2005/8/layout/process5"/>
    <dgm:cxn modelId="{7D16138D-EE03-4D92-B172-0FAED8A6BA61}" type="presOf" srcId="{BE7DFC8C-D49F-444F-BCBC-063F4EF928C9}" destId="{1A9E9655-0DEA-495A-BE09-5E928E343E0A}" srcOrd="1" destOrd="0" presId="urn:microsoft.com/office/officeart/2005/8/layout/process5"/>
    <dgm:cxn modelId="{CC7CE393-02D9-470A-80D2-CBC5762C9CD0}" srcId="{86D30D44-C812-4E7C-AE7A-E4E89BAD1E49}" destId="{A4436595-7C54-4F61-8114-96F430A2D7CF}" srcOrd="2" destOrd="0" parTransId="{D41A0C50-C1F9-4B8F-971E-F1E5CDC0EED4}" sibTransId="{DC7072F5-7BAA-4058-8E95-0C85068D1DD5}"/>
    <dgm:cxn modelId="{E967E3A2-EB8A-42AE-968F-2EAFB63F4623}" type="presOf" srcId="{BE7DFC8C-D49F-444F-BCBC-063F4EF928C9}" destId="{D282130C-83B3-4108-86E3-93910EC430F8}" srcOrd="0" destOrd="0" presId="urn:microsoft.com/office/officeart/2005/8/layout/process5"/>
    <dgm:cxn modelId="{B9FBA4A8-B7A4-49E7-BCCC-F0305A562122}" type="presOf" srcId="{DD247A3B-E0DD-4EB5-9C67-81ED28E05EFF}" destId="{875B6852-396B-43ED-9425-6FFFDD8570DA}" srcOrd="1" destOrd="0" presId="urn:microsoft.com/office/officeart/2005/8/layout/process5"/>
    <dgm:cxn modelId="{111216C0-3F2C-4AA7-893B-4ABCF957DE07}" type="presOf" srcId="{A4436595-7C54-4F61-8114-96F430A2D7CF}" destId="{88FBBFDE-BA0D-4248-9669-CFF117F2A9B5}" srcOrd="0" destOrd="0" presId="urn:microsoft.com/office/officeart/2005/8/layout/process5"/>
    <dgm:cxn modelId="{9F8E71E1-DA40-415B-B4E5-5E42FC3BB5AB}" type="presOf" srcId="{38ED7E03-5E28-4707-8F4B-1F93549971BE}" destId="{BE58B7A5-06C2-45AE-8D13-E0B90F930F45}" srcOrd="0" destOrd="0" presId="urn:microsoft.com/office/officeart/2005/8/layout/process5"/>
    <dgm:cxn modelId="{8DEA89E2-193E-4017-9B17-AAC08F41D6DF}" type="presOf" srcId="{6AB3829B-FEB6-4929-948A-3A1FC2CB75EF}" destId="{0CBD0C8C-9120-4DD7-8B61-CB77C0697C0C}" srcOrd="0" destOrd="0" presId="urn:microsoft.com/office/officeart/2005/8/layout/process5"/>
    <dgm:cxn modelId="{AEB423F3-FBD8-46D5-B34F-9286BC114C67}" type="presOf" srcId="{DD247A3B-E0DD-4EB5-9C67-81ED28E05EFF}" destId="{38875855-792B-4F31-BBE4-9288FE3E04F1}" srcOrd="0" destOrd="0" presId="urn:microsoft.com/office/officeart/2005/8/layout/process5"/>
    <dgm:cxn modelId="{022E3E47-60BB-409D-9433-647D4DB9EF01}" type="presParOf" srcId="{88592D46-B113-4718-88D3-F44FF4C02667}" destId="{80707561-6C47-4701-92C5-3FC7A272D1A8}" srcOrd="0" destOrd="0" presId="urn:microsoft.com/office/officeart/2005/8/layout/process5"/>
    <dgm:cxn modelId="{4C186B98-FD6D-4766-B13C-6FE4A672D9EC}" type="presParOf" srcId="{88592D46-B113-4718-88D3-F44FF4C02667}" destId="{38875855-792B-4F31-BBE4-9288FE3E04F1}" srcOrd="1" destOrd="0" presId="urn:microsoft.com/office/officeart/2005/8/layout/process5"/>
    <dgm:cxn modelId="{BFFB14DC-C6CB-4EAF-927D-C416D6091D46}" type="presParOf" srcId="{38875855-792B-4F31-BBE4-9288FE3E04F1}" destId="{875B6852-396B-43ED-9425-6FFFDD8570DA}" srcOrd="0" destOrd="0" presId="urn:microsoft.com/office/officeart/2005/8/layout/process5"/>
    <dgm:cxn modelId="{36DECBD5-012C-485F-8E7F-C9290967F734}" type="presParOf" srcId="{88592D46-B113-4718-88D3-F44FF4C02667}" destId="{6B69D0AA-803F-4B45-AD73-C8729ABC531A}" srcOrd="2" destOrd="0" presId="urn:microsoft.com/office/officeart/2005/8/layout/process5"/>
    <dgm:cxn modelId="{1A7685B6-0E57-4CA0-8384-C9DCC1F03BFE}" type="presParOf" srcId="{88592D46-B113-4718-88D3-F44FF4C02667}" destId="{D282130C-83B3-4108-86E3-93910EC430F8}" srcOrd="3" destOrd="0" presId="urn:microsoft.com/office/officeart/2005/8/layout/process5"/>
    <dgm:cxn modelId="{ACDF3475-674C-4FB5-9B71-99EF20CD6838}" type="presParOf" srcId="{D282130C-83B3-4108-86E3-93910EC430F8}" destId="{1A9E9655-0DEA-495A-BE09-5E928E343E0A}" srcOrd="0" destOrd="0" presId="urn:microsoft.com/office/officeart/2005/8/layout/process5"/>
    <dgm:cxn modelId="{1DDAE3A2-EF1C-4C05-96C2-371BC85DD738}" type="presParOf" srcId="{88592D46-B113-4718-88D3-F44FF4C02667}" destId="{88FBBFDE-BA0D-4248-9669-CFF117F2A9B5}" srcOrd="4" destOrd="0" presId="urn:microsoft.com/office/officeart/2005/8/layout/process5"/>
    <dgm:cxn modelId="{DA9AD43D-7826-4390-A032-89D722EF693D}" type="presParOf" srcId="{88592D46-B113-4718-88D3-F44FF4C02667}" destId="{1662D41A-C094-499B-94CB-11B7913B4C6E}" srcOrd="5" destOrd="0" presId="urn:microsoft.com/office/officeart/2005/8/layout/process5"/>
    <dgm:cxn modelId="{25F57170-BB13-4FF0-B4D6-E9010155F3E1}" type="presParOf" srcId="{1662D41A-C094-499B-94CB-11B7913B4C6E}" destId="{A4886693-0174-482B-9F65-33F6ADAC67D7}" srcOrd="0" destOrd="0" presId="urn:microsoft.com/office/officeart/2005/8/layout/process5"/>
    <dgm:cxn modelId="{B565675A-5DE4-44D4-8A8F-79FED711EA51}" type="presParOf" srcId="{88592D46-B113-4718-88D3-F44FF4C02667}" destId="{BE58B7A5-06C2-45AE-8D13-E0B90F930F45}" srcOrd="6" destOrd="0" presId="urn:microsoft.com/office/officeart/2005/8/layout/process5"/>
    <dgm:cxn modelId="{3582B581-614D-4E17-ABC6-DC68AD62ACB1}" type="presParOf" srcId="{88592D46-B113-4718-88D3-F44FF4C02667}" destId="{4D3E469B-1883-456B-B7C0-A7B84D50CD58}" srcOrd="7" destOrd="0" presId="urn:microsoft.com/office/officeart/2005/8/layout/process5"/>
    <dgm:cxn modelId="{0DA54B05-DED7-4BCB-9BB8-196F5B2B689A}" type="presParOf" srcId="{4D3E469B-1883-456B-B7C0-A7B84D50CD58}" destId="{9B2AA6EB-A266-467F-A278-E90350003235}" srcOrd="0" destOrd="0" presId="urn:microsoft.com/office/officeart/2005/8/layout/process5"/>
    <dgm:cxn modelId="{57DB13B8-D148-4B0B-A855-12F19C7C8D9E}" type="presParOf" srcId="{88592D46-B113-4718-88D3-F44FF4C02667}" destId="{7E8E27B2-2519-49F4-ABD5-3B7DED22900B}" srcOrd="8" destOrd="0" presId="urn:microsoft.com/office/officeart/2005/8/layout/process5"/>
    <dgm:cxn modelId="{0310EE8F-D98F-4BB5-B2F0-895CA1D13AB9}" type="presParOf" srcId="{88592D46-B113-4718-88D3-F44FF4C02667}" destId="{8E22D96F-2628-4070-AA0E-E769DE0DB304}" srcOrd="9" destOrd="0" presId="urn:microsoft.com/office/officeart/2005/8/layout/process5"/>
    <dgm:cxn modelId="{9DE83E06-5068-4164-89B9-D3D4B9802F6C}" type="presParOf" srcId="{8E22D96F-2628-4070-AA0E-E769DE0DB304}" destId="{7135EF3A-BB2F-4CB3-BBED-4D9D512B1AC4}" srcOrd="0" destOrd="0" presId="urn:microsoft.com/office/officeart/2005/8/layout/process5"/>
    <dgm:cxn modelId="{AEEB407E-99DD-4ABB-B360-AAF8BB118EB6}" type="presParOf" srcId="{88592D46-B113-4718-88D3-F44FF4C02667}" destId="{0CBD0C8C-9120-4DD7-8B61-CB77C0697C0C}" srcOrd="10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altLang="pl-PL" sz="2000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Uczeń/słuchacz/absolwent zdający wyłącznie część praktyczną egzaminu wyniki odbiera w szkole/placówce/ centrum, w której przystąpił do egzaminu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200" b="1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200" b="1"/>
        </a:p>
      </dgm:t>
    </dgm:pt>
    <dgm:pt modelId="{0896A106-2D69-4AA9-A388-55A43E39DC8B}">
      <dgm:prSet phldrT="[Tekst]" phldr="0" custT="1"/>
      <dgm:spPr>
        <a:ln>
          <a:noFill/>
        </a:ln>
      </dgm:spPr>
      <dgm:t>
        <a:bodyPr/>
        <a:lstStyle/>
        <a:p>
          <a:pPr marL="0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Osoba, która ukończyła KKZ, osoba dorosła i przystępująca do egzaminu eksternistycznego wyniki egzaminu odbiera</a:t>
          </a:r>
          <a:b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 w </a:t>
          </a:r>
          <a:r>
            <a:rPr lang="pl-PL" altLang="pl-PL" sz="2000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OKE w Jaworznie 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endParaRPr lang="pl-PL" sz="2200" b="1"/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endParaRPr lang="pl-PL" sz="2200" b="1"/>
        </a:p>
      </dgm:t>
    </dgm:pt>
    <dgm:pt modelId="{A111571A-B5B4-174B-9947-9572DD53D956}">
      <dgm:prSet phldrT="[Tekst]" custT="1"/>
      <dgm:spPr>
        <a:ln>
          <a:noFill/>
        </a:ln>
      </dgm:spPr>
      <dgm:t>
        <a:bodyPr/>
        <a:lstStyle/>
        <a:p>
          <a:pPr marL="179388" indent="0" algn="just"/>
          <a:r>
            <a:rPr lang="pl-PL" altLang="pl-PL" sz="20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31 sierpnia 2021 r. </a:t>
          </a:r>
          <a:r>
            <a:rPr lang="pl-PL" altLang="pl-PL" sz="2000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OKE w Jaworznie przekaże wyniki egzaminów dyrektorowi szkoły/placówki/centrum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>
          <a:solidFill>
            <a:srgbClr val="000099"/>
          </a:solidFill>
        </a:ln>
      </dgm:spPr>
      <dgm:t>
        <a:bodyPr/>
        <a:lstStyle/>
        <a:p>
          <a:endParaRPr lang="pl-PL" sz="2200" b="1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200" b="1"/>
        </a:p>
      </dgm:t>
    </dgm:pt>
    <dgm:pt modelId="{BEE54324-D39C-4722-8A51-A66239BB2E37}">
      <dgm:prSet custT="1"/>
      <dgm:spPr/>
      <dgm:t>
        <a:bodyPr/>
        <a:lstStyle/>
        <a:p>
          <a:pPr marL="82550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Dyrektorzy szkół powinni zapoznać uczniów i absolwentów oraz absolwentów ponownie zdających egzamin z procedurą wydawania świadectw i dyplomów </a:t>
          </a:r>
        </a:p>
      </dgm:t>
    </dgm:pt>
    <dgm:pt modelId="{9D289736-BA6F-4AB5-AF8A-525213C49C7D}" type="parTrans" cxnId="{C5B6F337-11DA-48A5-A8FA-52413F422716}">
      <dgm:prSet/>
      <dgm:spPr/>
      <dgm:t>
        <a:bodyPr/>
        <a:lstStyle/>
        <a:p>
          <a:endParaRPr lang="pl-PL"/>
        </a:p>
      </dgm:t>
    </dgm:pt>
    <dgm:pt modelId="{905245E3-0CB5-4320-87CC-2A2EA5DCDE3F}" type="sibTrans" cxnId="{C5B6F337-11DA-48A5-A8FA-52413F422716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FDB1BF3B-F9BA-2B45-9E6D-CDD371A790E2}" type="pres">
      <dgm:prSet presAssocID="{A111571A-B5B4-174B-9947-9572DD53D956}" presName="text_1" presStyleLbl="node1" presStyleIdx="0" presStyleCnt="4" custScaleX="95978" custScaleY="109834" custLinFactNeighborX="-2867" custLinFactNeighborY="1028">
        <dgm:presLayoutVars>
          <dgm:bulletEnabled val="1"/>
        </dgm:presLayoutVars>
      </dgm:prSet>
      <dgm:spPr/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4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4" custScaleX="93985" custScaleY="121149" custLinFactNeighborX="-2194" custLinFactNeighborY="-536">
        <dgm:presLayoutVars>
          <dgm:bulletEnabled val="1"/>
        </dgm:presLayoutVars>
      </dgm:prSet>
      <dgm:spPr/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4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BDFA209F-7AC6-4F66-BC9C-D43BE924A4D6}" type="pres">
      <dgm:prSet presAssocID="{0896A106-2D69-4AA9-A388-55A43E39DC8B}" presName="text_3" presStyleLbl="node1" presStyleIdx="2" presStyleCnt="4" custScaleX="94045" custScaleY="124267" custLinFactNeighborX="-2162" custLinFactNeighborY="-341">
        <dgm:presLayoutVars>
          <dgm:bulletEnabled val="1"/>
        </dgm:presLayoutVars>
      </dgm:prSet>
      <dgm:spPr/>
    </dgm:pt>
    <dgm:pt modelId="{82FAE22B-4653-40A9-85B1-0AC3EFA5D9BB}" type="pres">
      <dgm:prSet presAssocID="{0896A106-2D69-4AA9-A388-55A43E39DC8B}" presName="accent_3" presStyleCnt="0"/>
      <dgm:spPr/>
    </dgm:pt>
    <dgm:pt modelId="{AF001C0D-F0B0-4B35-9CDE-45CB8169B154}" type="pres">
      <dgm:prSet presAssocID="{0896A106-2D69-4AA9-A388-55A43E39DC8B}" presName="accentRepeatNode" presStyleLbl="solidFgAcc1" presStyleIdx="2" presStyleCnt="4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31959212-D955-4E65-ACEB-93DA94940BA3}" type="pres">
      <dgm:prSet presAssocID="{BEE54324-D39C-4722-8A51-A66239BB2E37}" presName="text_4" presStyleLbl="node1" presStyleIdx="3" presStyleCnt="4" custScaleX="94413" custScaleY="118991" custLinFactNeighborX="-1971" custLinFactNeighborY="1593">
        <dgm:presLayoutVars>
          <dgm:bulletEnabled val="1"/>
        </dgm:presLayoutVars>
      </dgm:prSet>
      <dgm:spPr/>
    </dgm:pt>
    <dgm:pt modelId="{98B0E420-8E30-40BC-853D-DF3EDF25C8BC}" type="pres">
      <dgm:prSet presAssocID="{BEE54324-D39C-4722-8A51-A66239BB2E37}" presName="accent_4" presStyleCnt="0"/>
      <dgm:spPr/>
    </dgm:pt>
    <dgm:pt modelId="{B197261D-8A00-4224-91FE-4AE69ABADE40}" type="pres">
      <dgm:prSet presAssocID="{BEE54324-D39C-4722-8A51-A66239BB2E37}" presName="accentRepeatNode" presStyleLbl="solidFgAcc1" presStyleIdx="3" presStyleCnt="4"/>
      <dgm:spPr>
        <a:solidFill>
          <a:srgbClr val="FFFF00"/>
        </a:solidFill>
        <a:ln w="19050"/>
      </dgm:spPr>
    </dgm:pt>
  </dgm:ptLst>
  <dgm:cxnLst>
    <dgm:cxn modelId="{1F29EF0C-3A87-46C1-B9CE-C94CEE5EF734}" type="presOf" srcId="{EAB971C2-7BBA-1D4F-ADB8-1659E53359EC}" destId="{F92F6B71-76FA-9E49-8AA7-20116C6D2D0B}" srcOrd="0" destOrd="0" presId="urn:microsoft.com/office/officeart/2008/layout/VerticalCurvedList"/>
    <dgm:cxn modelId="{CB28FF1E-331A-4964-82CB-5CBCA7BD1D4A}" type="presOf" srcId="{2E6C16F3-1F83-B54E-8DB0-6F43FBCDB4F6}" destId="{394DC5E4-E124-D84B-93CB-B98DCD3AFCD6}" srcOrd="0" destOrd="0" presId="urn:microsoft.com/office/officeart/2008/layout/VerticalCurvedList"/>
    <dgm:cxn modelId="{C5B6F337-11DA-48A5-A8FA-52413F422716}" srcId="{2E6C16F3-1F83-B54E-8DB0-6F43FBCDB4F6}" destId="{BEE54324-D39C-4722-8A51-A66239BB2E37}" srcOrd="3" destOrd="0" parTransId="{9D289736-BA6F-4AB5-AF8A-525213C49C7D}" sibTransId="{905245E3-0CB5-4320-87CC-2A2EA5DCDE3F}"/>
    <dgm:cxn modelId="{0929E264-4C8B-4622-B466-1100516B6553}" type="presOf" srcId="{A111571A-B5B4-174B-9947-9572DD53D956}" destId="{FDB1BF3B-F9BA-2B45-9E6D-CDD371A790E2}" srcOrd="0" destOrd="0" presId="urn:microsoft.com/office/officeart/2008/layout/VerticalCurvedList"/>
    <dgm:cxn modelId="{EF31826F-3D9E-4C55-AD37-7EF290D3B80A}" type="presOf" srcId="{BEE54324-D39C-4722-8A51-A66239BB2E37}" destId="{31959212-D955-4E65-ACEB-93DA94940BA3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EC01C58E-7569-47D7-85CF-2227FEA90E0F}" type="presOf" srcId="{0896A106-2D69-4AA9-A388-55A43E39DC8B}" destId="{BDFA209F-7AC6-4F66-BC9C-D43BE924A4D6}" srcOrd="0" destOrd="0" presId="urn:microsoft.com/office/officeart/2008/layout/VerticalCurv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D0B52EE1-123A-42A6-9B95-F380A2F1D8E7}" srcId="{2E6C16F3-1F83-B54E-8DB0-6F43FBCDB4F6}" destId="{0896A106-2D69-4AA9-A388-55A43E39DC8B}" srcOrd="2" destOrd="0" parTransId="{02148A9C-590B-434E-B9C8-C89ACA096683}" sibTransId="{F6A1CDB8-647E-4471-83F4-AD60F0883BBD}"/>
    <dgm:cxn modelId="{FD512EEE-BCB3-467B-834A-DD6ADF481846}" type="presOf" srcId="{11C5257B-6150-E442-B07A-86E06D8654DA}" destId="{F90D3A82-6028-0343-8B61-2827A78EA6EA}" srcOrd="0" destOrd="0" presId="urn:microsoft.com/office/officeart/2008/layout/VerticalCurvedList"/>
    <dgm:cxn modelId="{792CA9E7-2067-426C-9A52-3A8C9A6954D6}" type="presParOf" srcId="{394DC5E4-E124-D84B-93CB-B98DCD3AFCD6}" destId="{CBB8E103-D8AC-5C4D-9C51-030E6167566F}" srcOrd="0" destOrd="0" presId="urn:microsoft.com/office/officeart/2008/layout/VerticalCurvedList"/>
    <dgm:cxn modelId="{3E87E6DD-A098-47FD-92F1-C63B738D99F3}" type="presParOf" srcId="{CBB8E103-D8AC-5C4D-9C51-030E6167566F}" destId="{7C1782EB-3F0A-7349-88AC-8AC2618F1ED7}" srcOrd="0" destOrd="0" presId="urn:microsoft.com/office/officeart/2008/layout/VerticalCurvedList"/>
    <dgm:cxn modelId="{5EF4D680-EC3D-48A1-B33D-867D7C3368C5}" type="presParOf" srcId="{7C1782EB-3F0A-7349-88AC-8AC2618F1ED7}" destId="{5FED37C7-6B76-6B40-8013-D5C2ECB85310}" srcOrd="0" destOrd="0" presId="urn:microsoft.com/office/officeart/2008/layout/VerticalCurvedList"/>
    <dgm:cxn modelId="{063905EA-2D2E-4AEF-8340-485DAB403C79}" type="presParOf" srcId="{7C1782EB-3F0A-7349-88AC-8AC2618F1ED7}" destId="{F90D3A82-6028-0343-8B61-2827A78EA6EA}" srcOrd="1" destOrd="0" presId="urn:microsoft.com/office/officeart/2008/layout/VerticalCurvedList"/>
    <dgm:cxn modelId="{1159B201-A6CE-45FD-ABCF-8212503A9622}" type="presParOf" srcId="{7C1782EB-3F0A-7349-88AC-8AC2618F1ED7}" destId="{B0848B21-8237-094A-A041-1E77F7DDA57E}" srcOrd="2" destOrd="0" presId="urn:microsoft.com/office/officeart/2008/layout/VerticalCurvedList"/>
    <dgm:cxn modelId="{9F00E904-875A-4047-A731-31AD11F08FEC}" type="presParOf" srcId="{7C1782EB-3F0A-7349-88AC-8AC2618F1ED7}" destId="{20DCCB05-FEF3-5541-A349-CC1930EC48DF}" srcOrd="3" destOrd="0" presId="urn:microsoft.com/office/officeart/2008/layout/VerticalCurvedList"/>
    <dgm:cxn modelId="{C4F07BDB-7260-470E-BBD2-9E110FF1D7BB}" type="presParOf" srcId="{CBB8E103-D8AC-5C4D-9C51-030E6167566F}" destId="{FDB1BF3B-F9BA-2B45-9E6D-CDD371A790E2}" srcOrd="1" destOrd="0" presId="urn:microsoft.com/office/officeart/2008/layout/VerticalCurvedList"/>
    <dgm:cxn modelId="{33D4219F-BBE2-42AB-8BDB-A2AA4786F982}" type="presParOf" srcId="{CBB8E103-D8AC-5C4D-9C51-030E6167566F}" destId="{B525CC8B-9E92-B646-8904-DC28F2CCAE3E}" srcOrd="2" destOrd="0" presId="urn:microsoft.com/office/officeart/2008/layout/VerticalCurvedList"/>
    <dgm:cxn modelId="{7C3451E7-1DDD-449B-9443-D9769907A166}" type="presParOf" srcId="{B525CC8B-9E92-B646-8904-DC28F2CCAE3E}" destId="{47F48A9F-5DCB-8947-B735-4862804A2097}" srcOrd="0" destOrd="0" presId="urn:microsoft.com/office/officeart/2008/layout/VerticalCurvedList"/>
    <dgm:cxn modelId="{D26CE3AF-1DD9-4532-B93B-F935F5D0ACE0}" type="presParOf" srcId="{CBB8E103-D8AC-5C4D-9C51-030E6167566F}" destId="{F92F6B71-76FA-9E49-8AA7-20116C6D2D0B}" srcOrd="3" destOrd="0" presId="urn:microsoft.com/office/officeart/2008/layout/VerticalCurvedList"/>
    <dgm:cxn modelId="{0D07918D-4E60-46EE-91BC-FF61A8D25BBE}" type="presParOf" srcId="{CBB8E103-D8AC-5C4D-9C51-030E6167566F}" destId="{DB398840-EDDE-B14F-827F-63ED99F091C7}" srcOrd="4" destOrd="0" presId="urn:microsoft.com/office/officeart/2008/layout/VerticalCurvedList"/>
    <dgm:cxn modelId="{2DEDA995-8919-45D6-87EE-3AFC5BB48004}" type="presParOf" srcId="{DB398840-EDDE-B14F-827F-63ED99F091C7}" destId="{8C566DEA-6A22-C34F-8DDC-DE434903F84E}" srcOrd="0" destOrd="0" presId="urn:microsoft.com/office/officeart/2008/layout/VerticalCurvedList"/>
    <dgm:cxn modelId="{EE1A807C-D7A8-4A63-869A-4C7F90A4902B}" type="presParOf" srcId="{CBB8E103-D8AC-5C4D-9C51-030E6167566F}" destId="{BDFA209F-7AC6-4F66-BC9C-D43BE924A4D6}" srcOrd="5" destOrd="0" presId="urn:microsoft.com/office/officeart/2008/layout/VerticalCurvedList"/>
    <dgm:cxn modelId="{4191A753-432C-4588-B94E-81D99D0DBC44}" type="presParOf" srcId="{CBB8E103-D8AC-5C4D-9C51-030E6167566F}" destId="{82FAE22B-4653-40A9-85B1-0AC3EFA5D9BB}" srcOrd="6" destOrd="0" presId="urn:microsoft.com/office/officeart/2008/layout/VerticalCurvedList"/>
    <dgm:cxn modelId="{A729AA1D-4200-447E-8597-78A8171D4E22}" type="presParOf" srcId="{82FAE22B-4653-40A9-85B1-0AC3EFA5D9BB}" destId="{AF001C0D-F0B0-4B35-9CDE-45CB8169B154}" srcOrd="0" destOrd="0" presId="urn:microsoft.com/office/officeart/2008/layout/VerticalCurvedList"/>
    <dgm:cxn modelId="{9ACB3573-547F-4EF1-B011-E6C253592F17}" type="presParOf" srcId="{CBB8E103-D8AC-5C4D-9C51-030E6167566F}" destId="{31959212-D955-4E65-ACEB-93DA94940BA3}" srcOrd="7" destOrd="0" presId="urn:microsoft.com/office/officeart/2008/layout/VerticalCurvedList"/>
    <dgm:cxn modelId="{ADE419E9-95A7-48DD-A321-06AEC506C967}" type="presParOf" srcId="{CBB8E103-D8AC-5C4D-9C51-030E6167566F}" destId="{98B0E420-8E30-40BC-853D-DF3EDF25C8BC}" srcOrd="8" destOrd="0" presId="urn:microsoft.com/office/officeart/2008/layout/VerticalCurvedList"/>
    <dgm:cxn modelId="{6F9CE50C-D7AB-4BAC-AEA0-A9CF08FA6F83}" type="presParOf" srcId="{98B0E420-8E30-40BC-853D-DF3EDF25C8BC}" destId="{B197261D-8A00-4224-91FE-4AE69ABADE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Absolwenci szkół, uczestnicy KKZ i eksterni, którzy składali wniosek o wydanie dyplomu do dyrektora OKE, odbierają dyplomy w OKE lub otrzymują przesyłką poleconą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A111571A-B5B4-174B-9947-9572DD53D956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altLang="pl-PL" sz="2000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Absolwenci, którzy ukończyli szkołę i zostali zgłoszeni wykazem przez dyrektora do OKE odbierają dyplomy w szkole</a:t>
          </a:r>
          <a:endParaRPr lang="pl-PL" sz="2000" b="1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>
          <a:solidFill>
            <a:srgbClr val="000099"/>
          </a:solidFill>
        </a:ln>
      </dgm:spPr>
      <dgm:t>
        <a:bodyPr/>
        <a:lstStyle/>
        <a:p>
          <a:endParaRPr lang="pl-PL" sz="2400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94A4CBA6-7054-4A75-BBE7-959B30548CD2}">
      <dgm:prSet custT="1"/>
      <dgm:spPr/>
      <dgm:t>
        <a:bodyPr/>
        <a:lstStyle/>
        <a:p>
          <a:pPr marL="82550" indent="0" algn="just"/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  <a:t>Organizatorzy KKZ powinni zapoznać uczestników kursu </a:t>
          </a:r>
          <a:b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1900" b="1" dirty="0">
              <a:solidFill>
                <a:srgbClr val="000099"/>
              </a:solidFill>
              <a:latin typeface="Arial Narrow" panose="020B0606020202030204" pitchFamily="34" charset="0"/>
            </a:rPr>
            <a:t>z procedurą wydawania dyplomów</a:t>
          </a:r>
        </a:p>
      </dgm:t>
    </dgm:pt>
    <dgm:pt modelId="{BA4ACCCE-4D4A-4F65-8E5A-3604A18D49BE}" type="parTrans" cxnId="{FA2D579D-0504-47EC-B51D-2A1F8762DB12}">
      <dgm:prSet/>
      <dgm:spPr/>
      <dgm:t>
        <a:bodyPr/>
        <a:lstStyle/>
        <a:p>
          <a:endParaRPr lang="pl-PL"/>
        </a:p>
      </dgm:t>
    </dgm:pt>
    <dgm:pt modelId="{904E7BA7-6195-4B1A-8A0B-56C2E26FA549}" type="sibTrans" cxnId="{FA2D579D-0504-47EC-B51D-2A1F8762DB12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3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</dgm:pt>
    <dgm:pt modelId="{B0848B21-8237-094A-A041-1E77F7DDA57E}" type="pres">
      <dgm:prSet presAssocID="{2E6C16F3-1F83-B54E-8DB0-6F43FBCDB4F6}" presName="extraNode" presStyleLbl="node1" presStyleIdx="0" presStyleCnt="3"/>
      <dgm:spPr/>
    </dgm:pt>
    <dgm:pt modelId="{20DCCB05-FEF3-5541-A349-CC1930EC48DF}" type="pres">
      <dgm:prSet presAssocID="{2E6C16F3-1F83-B54E-8DB0-6F43FBCDB4F6}" presName="dstNode" presStyleLbl="node1" presStyleIdx="0" presStyleCnt="3"/>
      <dgm:spPr/>
    </dgm:pt>
    <dgm:pt modelId="{FDB1BF3B-F9BA-2B45-9E6D-CDD371A790E2}" type="pres">
      <dgm:prSet presAssocID="{A111571A-B5B4-174B-9947-9572DD53D956}" presName="text_1" presStyleLbl="node1" presStyleIdx="0" presStyleCnt="3" custScaleX="98791" custScaleY="95393" custLinFactNeighborX="209" custLinFactNeighborY="-519">
        <dgm:presLayoutVars>
          <dgm:bulletEnabled val="1"/>
        </dgm:presLayoutVars>
      </dgm:prSet>
      <dgm:spPr/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3" custScaleX="97118"/>
      <dgm:spPr>
        <a:solidFill>
          <a:srgbClr val="FFFF66"/>
        </a:solidFill>
        <a:ln w="19050">
          <a:solidFill>
            <a:srgbClr val="000099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3" custScaleX="99276" custScaleY="98108">
        <dgm:presLayoutVars>
          <dgm:bulletEnabled val="1"/>
        </dgm:presLayoutVars>
      </dgm:prSet>
      <dgm:spPr/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3"/>
      <dgm:spPr>
        <a:solidFill>
          <a:srgbClr val="FFFF00"/>
        </a:solidFill>
        <a:ln w="19050">
          <a:solidFill>
            <a:srgbClr val="000099"/>
          </a:solidFill>
        </a:ln>
      </dgm:spPr>
    </dgm:pt>
    <dgm:pt modelId="{725C7AA5-89FB-4BAF-99FB-5361FA9251ED}" type="pres">
      <dgm:prSet presAssocID="{94A4CBA6-7054-4A75-BBE7-959B30548CD2}" presName="text_3" presStyleLbl="node1" presStyleIdx="2" presStyleCnt="3" custScaleX="98064" custScaleY="83655" custLinFactNeighborX="442" custLinFactNeighborY="-2170">
        <dgm:presLayoutVars>
          <dgm:bulletEnabled val="1"/>
        </dgm:presLayoutVars>
      </dgm:prSet>
      <dgm:spPr/>
    </dgm:pt>
    <dgm:pt modelId="{4FD58F45-241C-4FD3-BD7F-CE26E73D61B6}" type="pres">
      <dgm:prSet presAssocID="{94A4CBA6-7054-4A75-BBE7-959B30548CD2}" presName="accent_3" presStyleCnt="0"/>
      <dgm:spPr/>
    </dgm:pt>
    <dgm:pt modelId="{9F4ED7A4-4F90-4587-BA1D-49E43DA26D82}" type="pres">
      <dgm:prSet presAssocID="{94A4CBA6-7054-4A75-BBE7-959B30548CD2}" presName="accentRepeatNode" presStyleLbl="solidFgAcc1" presStyleIdx="2" presStyleCnt="3" custLinFactNeighborX="4864"/>
      <dgm:spPr>
        <a:solidFill>
          <a:srgbClr val="FFFF00"/>
        </a:solidFill>
        <a:ln w="19050"/>
      </dgm:spPr>
    </dgm:pt>
  </dgm:ptLst>
  <dgm:cxnLst>
    <dgm:cxn modelId="{D8F2CA24-1047-4605-99C5-45273C570D80}" type="presOf" srcId="{2E6C16F3-1F83-B54E-8DB0-6F43FBCDB4F6}" destId="{394DC5E4-E124-D84B-93CB-B98DCD3AFCD6}" srcOrd="0" destOrd="0" presId="urn:microsoft.com/office/officeart/2008/layout/VerticalCurvedList"/>
    <dgm:cxn modelId="{4A1B6331-761C-4D1D-A65B-BE0DDD49CBC0}" type="presOf" srcId="{EAB971C2-7BBA-1D4F-ADB8-1659E53359EC}" destId="{F92F6B71-76FA-9E49-8AA7-20116C6D2D0B}" srcOrd="0" destOrd="0" presId="urn:microsoft.com/office/officeart/2008/layout/VerticalCurvedList"/>
    <dgm:cxn modelId="{F8713D6A-184F-4729-9F19-7F73517EC915}" type="presOf" srcId="{A111571A-B5B4-174B-9947-9572DD53D956}" destId="{FDB1BF3B-F9BA-2B45-9E6D-CDD371A790E2}" srcOrd="0" destOrd="0" presId="urn:microsoft.com/office/officeart/2008/layout/VerticalCurvedList"/>
    <dgm:cxn modelId="{2004C86D-8E45-4E28-BB9B-1128BC00E077}" type="presOf" srcId="{94A4CBA6-7054-4A75-BBE7-959B30548CD2}" destId="{725C7AA5-89FB-4BAF-99FB-5361FA9251ED}" srcOrd="0" destOrd="0" presId="urn:microsoft.com/office/officeart/2008/layout/VerticalCurvedList"/>
    <dgm:cxn modelId="{ADF80B81-3FC7-42E5-B471-53B5D4CCD545}" type="presOf" srcId="{11C5257B-6150-E442-B07A-86E06D8654DA}" destId="{F90D3A82-6028-0343-8B61-2827A78EA6EA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FA2D579D-0504-47EC-B51D-2A1F8762DB12}" srcId="{2E6C16F3-1F83-B54E-8DB0-6F43FBCDB4F6}" destId="{94A4CBA6-7054-4A75-BBE7-959B30548CD2}" srcOrd="2" destOrd="0" parTransId="{BA4ACCCE-4D4A-4F65-8E5A-3604A18D49BE}" sibTransId="{904E7BA7-6195-4B1A-8A0B-56C2E26FA549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1730427C-636E-410F-AA44-6A1EF8342DE6}" type="presParOf" srcId="{394DC5E4-E124-D84B-93CB-B98DCD3AFCD6}" destId="{CBB8E103-D8AC-5C4D-9C51-030E6167566F}" srcOrd="0" destOrd="0" presId="urn:microsoft.com/office/officeart/2008/layout/VerticalCurvedList"/>
    <dgm:cxn modelId="{949F3601-8D1A-458D-829E-A8AE4F312AE7}" type="presParOf" srcId="{CBB8E103-D8AC-5C4D-9C51-030E6167566F}" destId="{7C1782EB-3F0A-7349-88AC-8AC2618F1ED7}" srcOrd="0" destOrd="0" presId="urn:microsoft.com/office/officeart/2008/layout/VerticalCurvedList"/>
    <dgm:cxn modelId="{67278B2B-0B64-41B3-B6E9-B98C523A98FD}" type="presParOf" srcId="{7C1782EB-3F0A-7349-88AC-8AC2618F1ED7}" destId="{5FED37C7-6B76-6B40-8013-D5C2ECB85310}" srcOrd="0" destOrd="0" presId="urn:microsoft.com/office/officeart/2008/layout/VerticalCurvedList"/>
    <dgm:cxn modelId="{FA98AF64-0588-4659-92C9-C25628117F5A}" type="presParOf" srcId="{7C1782EB-3F0A-7349-88AC-8AC2618F1ED7}" destId="{F90D3A82-6028-0343-8B61-2827A78EA6EA}" srcOrd="1" destOrd="0" presId="urn:microsoft.com/office/officeart/2008/layout/VerticalCurvedList"/>
    <dgm:cxn modelId="{3D29408C-2C84-4375-B687-5A8F4965C34B}" type="presParOf" srcId="{7C1782EB-3F0A-7349-88AC-8AC2618F1ED7}" destId="{B0848B21-8237-094A-A041-1E77F7DDA57E}" srcOrd="2" destOrd="0" presId="urn:microsoft.com/office/officeart/2008/layout/VerticalCurvedList"/>
    <dgm:cxn modelId="{1179F09B-44A2-46C8-8683-48E13BAA42B8}" type="presParOf" srcId="{7C1782EB-3F0A-7349-88AC-8AC2618F1ED7}" destId="{20DCCB05-FEF3-5541-A349-CC1930EC48DF}" srcOrd="3" destOrd="0" presId="urn:microsoft.com/office/officeart/2008/layout/VerticalCurvedList"/>
    <dgm:cxn modelId="{38700CB7-788F-4463-99D6-6F0B72A64C31}" type="presParOf" srcId="{CBB8E103-D8AC-5C4D-9C51-030E6167566F}" destId="{FDB1BF3B-F9BA-2B45-9E6D-CDD371A790E2}" srcOrd="1" destOrd="0" presId="urn:microsoft.com/office/officeart/2008/layout/VerticalCurvedList"/>
    <dgm:cxn modelId="{6BF6AF4C-4137-4D39-822D-03D2865AB6E0}" type="presParOf" srcId="{CBB8E103-D8AC-5C4D-9C51-030E6167566F}" destId="{B525CC8B-9E92-B646-8904-DC28F2CCAE3E}" srcOrd="2" destOrd="0" presId="urn:microsoft.com/office/officeart/2008/layout/VerticalCurvedList"/>
    <dgm:cxn modelId="{E9C055DF-68F0-4BF2-8631-41EC60076DF8}" type="presParOf" srcId="{B525CC8B-9E92-B646-8904-DC28F2CCAE3E}" destId="{47F48A9F-5DCB-8947-B735-4862804A2097}" srcOrd="0" destOrd="0" presId="urn:microsoft.com/office/officeart/2008/layout/VerticalCurvedList"/>
    <dgm:cxn modelId="{DFB48695-03AF-4B2B-995A-094E1DE48D45}" type="presParOf" srcId="{CBB8E103-D8AC-5C4D-9C51-030E6167566F}" destId="{F92F6B71-76FA-9E49-8AA7-20116C6D2D0B}" srcOrd="3" destOrd="0" presId="urn:microsoft.com/office/officeart/2008/layout/VerticalCurvedList"/>
    <dgm:cxn modelId="{ED1E381A-7A83-4992-A963-83A65E3C5DED}" type="presParOf" srcId="{CBB8E103-D8AC-5C4D-9C51-030E6167566F}" destId="{DB398840-EDDE-B14F-827F-63ED99F091C7}" srcOrd="4" destOrd="0" presId="urn:microsoft.com/office/officeart/2008/layout/VerticalCurvedList"/>
    <dgm:cxn modelId="{B5D58AA1-DAB7-4226-A815-06AACC5E9E68}" type="presParOf" srcId="{DB398840-EDDE-B14F-827F-63ED99F091C7}" destId="{8C566DEA-6A22-C34F-8DDC-DE434903F84E}" srcOrd="0" destOrd="0" presId="urn:microsoft.com/office/officeart/2008/layout/VerticalCurvedList"/>
    <dgm:cxn modelId="{64A55D5E-F67A-47B0-B465-8C536A7408B9}" type="presParOf" srcId="{CBB8E103-D8AC-5C4D-9C51-030E6167566F}" destId="{725C7AA5-89FB-4BAF-99FB-5361FA9251ED}" srcOrd="5" destOrd="0" presId="urn:microsoft.com/office/officeart/2008/layout/VerticalCurvedList"/>
    <dgm:cxn modelId="{10F166E1-083A-48CD-9097-8C72479F28F4}" type="presParOf" srcId="{CBB8E103-D8AC-5C4D-9C51-030E6167566F}" destId="{4FD58F45-241C-4FD3-BD7F-CE26E73D61B6}" srcOrd="6" destOrd="0" presId="urn:microsoft.com/office/officeart/2008/layout/VerticalCurvedList"/>
    <dgm:cxn modelId="{8DE7FEA5-DAD7-4098-9373-239250DB457D}" type="presParOf" srcId="{4FD58F45-241C-4FD3-BD7F-CE26E73D61B6}" destId="{9F4ED7A4-4F90-4587-BA1D-49E43DA26D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92075" indent="0" algn="l"/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Ustawa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z dnia 7 września 1991 r. </a:t>
          </a:r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o systemie oświaty </a:t>
          </a:r>
        </a:p>
        <a:p>
          <a:pPr marL="92075" indent="0" algn="l"/>
          <a:endParaRPr lang="pl-PL" altLang="pl-PL" sz="2000" b="1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indent="0" algn="ctr"/>
          <a:r>
            <a:rPr 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(Dz.U.2020 poz.1327, ze zm.</a:t>
          </a:r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  <a:endParaRPr 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indent="0" algn="ctr"/>
          <a:endParaRPr 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baseline="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Ustawa z dnia 7 września 1991 r. o systemie oświaty</a:t>
          </a:r>
          <a:endParaRPr 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182563" indent="0" algn="just"/>
          <a:r>
            <a:rPr 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Ustawa </a:t>
          </a:r>
          <a:r>
            <a:rPr 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z dnia 14 grudnia 2016 r. – Przepisy wprowadzające ustawę – </a:t>
          </a:r>
          <a:r>
            <a:rPr 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Prawo Oświatowe</a:t>
          </a:r>
        </a:p>
        <a:p>
          <a:pPr marL="182563" indent="0" algn="ctr"/>
          <a:r>
            <a:rPr 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(Dz. U. z 2020 r. poz. 910, ze zm.)</a:t>
          </a:r>
        </a:p>
        <a:p>
          <a:pPr marL="182563" indent="0" algn="ctr"/>
          <a:endParaRPr 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sz="1600" dirty="0">
              <a:hlinkClick xmlns:r="http://schemas.openxmlformats.org/officeDocument/2006/relationships" r:id="rId2"/>
            </a:rPr>
            <a:t>Ustawa z dnia 14 grudnia 2016 r. – Przepisy wprowadzające ustawę – Prawo Oświatowe</a:t>
          </a:r>
          <a:endParaRPr lang="pl-PL" altLang="pl-PL" sz="1600" i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/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/>
        </a:p>
      </dgm:t>
    </dgm:pt>
    <dgm:pt modelId="{49CD48F3-442C-4CD2-92DD-CA96492ECEDE}" type="pres">
      <dgm:prSet presAssocID="{2E6C16F3-1F83-B54E-8DB0-6F43FBCDB4F6}" presName="Name0" presStyleCnt="0">
        <dgm:presLayoutVars>
          <dgm:dir/>
          <dgm:resizeHandles val="exact"/>
        </dgm:presLayoutVars>
      </dgm:prSet>
      <dgm:spPr/>
    </dgm:pt>
    <dgm:pt modelId="{18AB3187-E63A-4D21-A356-99473C7D993C}" type="pres">
      <dgm:prSet presAssocID="{A111571A-B5B4-174B-9947-9572DD53D956}" presName="composite" presStyleCnt="0"/>
      <dgm:spPr/>
    </dgm:pt>
    <dgm:pt modelId="{A6CCB705-1C5C-405E-B292-8C6921D532DD}" type="pres">
      <dgm:prSet presAssocID="{A111571A-B5B4-174B-9947-9572DD53D956}" presName="rect1" presStyleLbl="trAlignAcc1" presStyleIdx="0" presStyleCnt="2" custScaleX="118023" custLinFactNeighborX="603" custLinFactNeighborY="-14828">
        <dgm:presLayoutVars>
          <dgm:bulletEnabled val="1"/>
        </dgm:presLayoutVars>
      </dgm:prSet>
      <dgm:spPr/>
    </dgm:pt>
    <dgm:pt modelId="{CDBB81AF-EDB8-4B5B-867D-1F3E3D993C2D}" type="pres">
      <dgm:prSet presAssocID="{A111571A-B5B4-174B-9947-9572DD53D956}" presName="rect2" presStyleLbl="fgImgPlace1" presStyleIdx="0" presStyleCnt="2" custLinFactNeighborX="-36510" custLinFactNeighborY="-542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65FD7A3-7662-4D3E-9F1E-D8373E0C2368}" type="pres">
      <dgm:prSet presAssocID="{11C5257B-6150-E442-B07A-86E06D8654DA}" presName="sibTrans" presStyleCnt="0"/>
      <dgm:spPr/>
    </dgm:pt>
    <dgm:pt modelId="{265DFC7F-8569-431B-96D4-B45D069B700A}" type="pres">
      <dgm:prSet presAssocID="{EAB971C2-7BBA-1D4F-ADB8-1659E53359EC}" presName="composite" presStyleCnt="0"/>
      <dgm:spPr/>
    </dgm:pt>
    <dgm:pt modelId="{4BEEA6D8-999C-4496-B289-83C3843AC2E0}" type="pres">
      <dgm:prSet presAssocID="{EAB971C2-7BBA-1D4F-ADB8-1659E53359EC}" presName="rect1" presStyleLbl="trAlignAcc1" presStyleIdx="1" presStyleCnt="2" custScaleX="121658" custLinFactNeighborX="-26" custLinFactNeighborY="-17362">
        <dgm:presLayoutVars>
          <dgm:bulletEnabled val="1"/>
        </dgm:presLayoutVars>
      </dgm:prSet>
      <dgm:spPr/>
    </dgm:pt>
    <dgm:pt modelId="{AB5C254A-B6E2-40DB-8D2B-E958908A1E70}" type="pres">
      <dgm:prSet presAssocID="{EAB971C2-7BBA-1D4F-ADB8-1659E53359EC}" presName="rect2" presStyleLbl="fgImgPlace1" presStyleIdx="1" presStyleCnt="2" custLinFactX="-100000" custLinFactNeighborX="-111726" custLinFactNeighborY="-295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67424B5E-146F-434C-B703-BE71282F3F98}" type="presOf" srcId="{2E6C16F3-1F83-B54E-8DB0-6F43FBCDB4F6}" destId="{49CD48F3-442C-4CD2-92DD-CA96492ECEDE}" srcOrd="0" destOrd="0" presId="urn:microsoft.com/office/officeart/2008/layout/PictureStrips"/>
    <dgm:cxn modelId="{6DE4C44D-8232-4737-9765-6CC0B68DD200}" type="presOf" srcId="{A111571A-B5B4-174B-9947-9572DD53D956}" destId="{A6CCB705-1C5C-405E-B292-8C6921D532DD}" srcOrd="0" destOrd="0" presId="urn:microsoft.com/office/officeart/2008/layout/PictureStrips"/>
    <dgm:cxn modelId="{2F08117A-1F6B-4CCD-A120-B8323EF566C6}" type="presOf" srcId="{EAB971C2-7BBA-1D4F-ADB8-1659E53359EC}" destId="{4BEEA6D8-999C-4496-B289-83C3843AC2E0}" srcOrd="0" destOrd="0" presId="urn:microsoft.com/office/officeart/2008/layout/PictureStrips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999EBB42-5B91-424D-81BD-A9919F93F9C4}" type="presParOf" srcId="{49CD48F3-442C-4CD2-92DD-CA96492ECEDE}" destId="{18AB3187-E63A-4D21-A356-99473C7D993C}" srcOrd="0" destOrd="0" presId="urn:microsoft.com/office/officeart/2008/layout/PictureStrips"/>
    <dgm:cxn modelId="{F37ECBAA-BD08-4180-8322-BCA5B302B4CB}" type="presParOf" srcId="{18AB3187-E63A-4D21-A356-99473C7D993C}" destId="{A6CCB705-1C5C-405E-B292-8C6921D532DD}" srcOrd="0" destOrd="0" presId="urn:microsoft.com/office/officeart/2008/layout/PictureStrips"/>
    <dgm:cxn modelId="{C34096EB-12FE-44DC-A861-694843596E41}" type="presParOf" srcId="{18AB3187-E63A-4D21-A356-99473C7D993C}" destId="{CDBB81AF-EDB8-4B5B-867D-1F3E3D993C2D}" srcOrd="1" destOrd="0" presId="urn:microsoft.com/office/officeart/2008/layout/PictureStrips"/>
    <dgm:cxn modelId="{839A1677-D7A0-4219-AB21-84AFD5BF8B19}" type="presParOf" srcId="{49CD48F3-442C-4CD2-92DD-CA96492ECEDE}" destId="{C65FD7A3-7662-4D3E-9F1E-D8373E0C2368}" srcOrd="1" destOrd="0" presId="urn:microsoft.com/office/officeart/2008/layout/PictureStrips"/>
    <dgm:cxn modelId="{C591AF53-9CAC-4E89-850E-5BFFABE7A0A8}" type="presParOf" srcId="{49CD48F3-442C-4CD2-92DD-CA96492ECEDE}" destId="{265DFC7F-8569-431B-96D4-B45D069B700A}" srcOrd="2" destOrd="0" presId="urn:microsoft.com/office/officeart/2008/layout/PictureStrips"/>
    <dgm:cxn modelId="{B6A44496-727D-4974-BA2E-FC0C90A8148D}" type="presParOf" srcId="{265DFC7F-8569-431B-96D4-B45D069B700A}" destId="{4BEEA6D8-999C-4496-B289-83C3843AC2E0}" srcOrd="0" destOrd="0" presId="urn:microsoft.com/office/officeart/2008/layout/PictureStrips"/>
    <dgm:cxn modelId="{2904100F-9F20-42C0-A779-5EB62BF05D34}" type="presParOf" srcId="{265DFC7F-8569-431B-96D4-B45D069B700A}" destId="{AB5C254A-B6E2-40DB-8D2B-E958908A1E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Absolwenci szkół składają deklaracje w szkole, którą ukończyli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Osoba, która nie ukończyła w terminie KKZ - po jego ukończeniu składa deklarację podmiotowi prowadzącemu KKZ</a:t>
          </a:r>
        </a:p>
        <a:p>
          <a:pPr algn="just"/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Osoby, które ukończyły KKZ i ponownie przystępują do egzaminu, składają deklaracje 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</a:rPr>
            <a:t>podmiotowi, który ten KKZ prowadził</a:t>
          </a:r>
          <a:endParaRPr lang="pl-PL" sz="2400" dirty="0">
            <a:solidFill>
              <a:srgbClr val="FF0000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B728E22B-2765-4957-90FD-57655625C5C8}">
      <dgm:prSet phldrT="[Tekst]" custT="1"/>
      <dgm:spPr>
        <a:ln>
          <a:noFill/>
        </a:ln>
      </dgm:spPr>
      <dgm:t>
        <a:bodyPr anchor="ctr"/>
        <a:lstStyle/>
        <a:p>
          <a:pPr algn="just"/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1D9DC73-7A9F-4FAA-A831-09D4E7A1F9B4}" type="parTrans" cxnId="{3E7713BC-779A-4475-AAC9-B5EDCBD2AFFC}">
      <dgm:prSet/>
      <dgm:spPr/>
      <dgm:t>
        <a:bodyPr/>
        <a:lstStyle/>
        <a:p>
          <a:endParaRPr lang="pl-PL"/>
        </a:p>
      </dgm:t>
    </dgm:pt>
    <dgm:pt modelId="{E7CBB8F0-0391-4288-9624-22D3408B9A11}" type="sibTrans" cxnId="{3E7713BC-779A-4475-AAC9-B5EDCBD2AFFC}">
      <dgm:prSet/>
      <dgm:spPr/>
      <dgm:t>
        <a:bodyPr/>
        <a:lstStyle/>
        <a:p>
          <a:endParaRPr lang="pl-PL"/>
        </a:p>
      </dgm:t>
    </dgm:pt>
    <dgm:pt modelId="{66A6AAED-BFDB-4974-A899-27D44CF839F0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Absolwenci zlikwidowanych szkół składają deklaracje wraz ze świadectwem ukończenia szkoły do OKE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43D6AF4-4B08-49C4-A289-3635BFE787F4}" type="parTrans" cxnId="{0719B448-84A7-495E-A954-4F48D914AC1A}">
      <dgm:prSet/>
      <dgm:spPr/>
      <dgm:t>
        <a:bodyPr/>
        <a:lstStyle/>
        <a:p>
          <a:endParaRPr lang="pl-PL"/>
        </a:p>
      </dgm:t>
    </dgm:pt>
    <dgm:pt modelId="{C88AF560-DD11-484B-88B5-FF2082FCC0D5}" type="sibTrans" cxnId="{0719B448-84A7-495E-A954-4F48D914AC1A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5" custLinFactNeighborY="-8390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5" custAng="0" custScaleY="101729"/>
      <dgm:spPr/>
    </dgm:pt>
    <dgm:pt modelId="{4F1C1B55-E17E-4AA5-99E1-163383D36C5A}" type="pres">
      <dgm:prSet presAssocID="{A111571A-B5B4-174B-9947-9572DD53D956}" presName="vert1" presStyleCnt="0"/>
      <dgm:spPr/>
    </dgm:pt>
    <dgm:pt modelId="{86AF808C-F149-4F75-8502-2911F73548E7}" type="pres">
      <dgm:prSet presAssocID="{66A6AAED-BFDB-4974-A899-27D44CF839F0}" presName="thickLine" presStyleLbl="alignNode1" presStyleIdx="1" presStyleCnt="5" custLinFactNeighborY="-3378"/>
      <dgm:spPr>
        <a:ln>
          <a:solidFill>
            <a:srgbClr val="FF0000"/>
          </a:solidFill>
        </a:ln>
      </dgm:spPr>
    </dgm:pt>
    <dgm:pt modelId="{D209AD16-A04A-4865-85CD-02194B4CC1D4}" type="pres">
      <dgm:prSet presAssocID="{66A6AAED-BFDB-4974-A899-27D44CF839F0}" presName="horz1" presStyleCnt="0"/>
      <dgm:spPr/>
    </dgm:pt>
    <dgm:pt modelId="{E7E07093-5D5E-48AB-AF08-A29D53EE67F5}" type="pres">
      <dgm:prSet presAssocID="{66A6AAED-BFDB-4974-A899-27D44CF839F0}" presName="tx1" presStyleLbl="revTx" presStyleIdx="1" presStyleCnt="5" custAng="0" custScaleY="101729" custLinFactNeighborX="98" custLinFactNeighborY="10791"/>
      <dgm:spPr/>
    </dgm:pt>
    <dgm:pt modelId="{B7FD6488-1F9E-4751-B5E8-322FA650E860}" type="pres">
      <dgm:prSet presAssocID="{66A6AAED-BFDB-4974-A899-27D44CF839F0}" presName="vert1" presStyleCnt="0"/>
      <dgm:spPr/>
    </dgm:pt>
    <dgm:pt modelId="{E3B6EFC9-7379-4A6D-B3AC-1B76FAFF93D9}" type="pres">
      <dgm:prSet presAssocID="{EAB971C2-7BBA-1D4F-ADB8-1659E53359EC}" presName="thickLine" presStyleLbl="alignNode1" presStyleIdx="2" presStyleCnt="5" custLinFactNeighborY="554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2" presStyleCnt="5" custLinFactNeighborX="-5" custLinFactNeighborY="35779"/>
      <dgm:spPr/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5" custLinFactNeighborX="-5" custLinFactNeighborY="26208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5" custScaleY="84714" custLinFactNeighborY="52940"/>
      <dgm:spPr/>
    </dgm:pt>
    <dgm:pt modelId="{D82E7685-BA14-4DD9-A858-167B64D07EDE}" type="pres">
      <dgm:prSet presAssocID="{E2DD35E9-A3B7-A843-B698-8595821E4A95}" presName="vert1" presStyleCnt="0"/>
      <dgm:spPr/>
    </dgm:pt>
    <dgm:pt modelId="{C1C2CD3E-EA5D-4529-9A6C-61DFB1E3EBF5}" type="pres">
      <dgm:prSet presAssocID="{B728E22B-2765-4957-90FD-57655625C5C8}" presName="thickLine" presStyleLbl="alignNode1" presStyleIdx="4" presStyleCnt="5" custLinFactNeighborY="64586"/>
      <dgm:spPr>
        <a:ln>
          <a:solidFill>
            <a:srgbClr val="FF0000"/>
          </a:solidFill>
        </a:ln>
      </dgm:spPr>
    </dgm:pt>
    <dgm:pt modelId="{75D58620-992A-457C-9936-688F085439C3}" type="pres">
      <dgm:prSet presAssocID="{B728E22B-2765-4957-90FD-57655625C5C8}" presName="horz1" presStyleCnt="0"/>
      <dgm:spPr/>
    </dgm:pt>
    <dgm:pt modelId="{1D40406E-F589-49BF-B75D-273238DFB8FD}" type="pres">
      <dgm:prSet presAssocID="{B728E22B-2765-4957-90FD-57655625C5C8}" presName="tx1" presStyleLbl="revTx" presStyleIdx="4" presStyleCnt="5"/>
      <dgm:spPr/>
    </dgm:pt>
    <dgm:pt modelId="{B103FC01-5E93-4CEC-8ACF-A7A6343A017B}" type="pres">
      <dgm:prSet presAssocID="{B728E22B-2765-4957-90FD-57655625C5C8}" presName="vert1" presStyleCnt="0"/>
      <dgm:spPr/>
    </dgm:pt>
  </dgm:ptLst>
  <dgm:cxnLst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F5F4FF2B-64C2-40F7-A199-7C1DDC96E284}" type="presOf" srcId="{B728E22B-2765-4957-90FD-57655625C5C8}" destId="{1D40406E-F589-49BF-B75D-273238DFB8FD}" srcOrd="0" destOrd="0" presId="urn:microsoft.com/office/officeart/2008/layout/LinedList"/>
    <dgm:cxn modelId="{0719B448-84A7-495E-A954-4F48D914AC1A}" srcId="{2E6C16F3-1F83-B54E-8DB0-6F43FBCDB4F6}" destId="{66A6AAED-BFDB-4974-A899-27D44CF839F0}" srcOrd="1" destOrd="0" parTransId="{D43D6AF4-4B08-49C4-A289-3635BFE787F4}" sibTransId="{C88AF560-DD11-484B-88B5-FF2082FCC0D5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C63DD375-0033-464A-BCD7-9482990AD344}" type="presOf" srcId="{66A6AAED-BFDB-4974-A899-27D44CF839F0}" destId="{E7E07093-5D5E-48AB-AF08-A29D53EE67F5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2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3E7713BC-779A-4475-AAC9-B5EDCBD2AFFC}" srcId="{2E6C16F3-1F83-B54E-8DB0-6F43FBCDB4F6}" destId="{B728E22B-2765-4957-90FD-57655625C5C8}" srcOrd="4" destOrd="0" parTransId="{61D9DC73-7A9F-4FAA-A831-09D4E7A1F9B4}" sibTransId="{E7CBB8F0-0391-4288-9624-22D3408B9A11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66333929-C4DF-46DC-A49F-4927C6D90D8F}" type="presParOf" srcId="{5098F3FB-49B8-4C7E-AC01-27E5BA6F9359}" destId="{86AF808C-F149-4F75-8502-2911F73548E7}" srcOrd="2" destOrd="0" presId="urn:microsoft.com/office/officeart/2008/layout/LinedList"/>
    <dgm:cxn modelId="{7A5B6ABC-47DA-4188-96BA-484DB05036E2}" type="presParOf" srcId="{5098F3FB-49B8-4C7E-AC01-27E5BA6F9359}" destId="{D209AD16-A04A-4865-85CD-02194B4CC1D4}" srcOrd="3" destOrd="0" presId="urn:microsoft.com/office/officeart/2008/layout/LinedList"/>
    <dgm:cxn modelId="{ACC76FD4-D6ED-4693-9022-615021A5014A}" type="presParOf" srcId="{D209AD16-A04A-4865-85CD-02194B4CC1D4}" destId="{E7E07093-5D5E-48AB-AF08-A29D53EE67F5}" srcOrd="0" destOrd="0" presId="urn:microsoft.com/office/officeart/2008/layout/LinedList"/>
    <dgm:cxn modelId="{D1899304-F2C4-4272-9E55-FC6A21F0D188}" type="presParOf" srcId="{D209AD16-A04A-4865-85CD-02194B4CC1D4}" destId="{B7FD6488-1F9E-4751-B5E8-322FA650E860}" srcOrd="1" destOrd="0" presId="urn:microsoft.com/office/officeart/2008/layout/LinedList"/>
    <dgm:cxn modelId="{C42226AF-0E7A-4D2E-AB4D-9BE458440C9D}" type="presParOf" srcId="{5098F3FB-49B8-4C7E-AC01-27E5BA6F9359}" destId="{E3B6EFC9-7379-4A6D-B3AC-1B76FAFF93D9}" srcOrd="4" destOrd="0" presId="urn:microsoft.com/office/officeart/2008/layout/LinedList"/>
    <dgm:cxn modelId="{78394626-5BED-4F63-B4B7-EDE9BBC7A1A2}" type="presParOf" srcId="{5098F3FB-49B8-4C7E-AC01-27E5BA6F9359}" destId="{D8886387-C7E8-4E44-8141-790C9814F8B1}" srcOrd="5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  <dgm:cxn modelId="{0E5C3C37-1767-4B9B-B3B6-EC0F89A1575C}" type="presParOf" srcId="{5098F3FB-49B8-4C7E-AC01-27E5BA6F9359}" destId="{C1C2CD3E-EA5D-4529-9A6C-61DFB1E3EBF5}" srcOrd="8" destOrd="0" presId="urn:microsoft.com/office/officeart/2008/layout/LinedList"/>
    <dgm:cxn modelId="{63BBE3C6-B66B-49D5-860B-ED71BCCFBF4E}" type="presParOf" srcId="{5098F3FB-49B8-4C7E-AC01-27E5BA6F9359}" destId="{75D58620-992A-457C-9936-688F085439C3}" srcOrd="9" destOrd="0" presId="urn:microsoft.com/office/officeart/2008/layout/LinedList"/>
    <dgm:cxn modelId="{3AEFF472-ED32-4077-A632-63A0DEEBA3F7}" type="presParOf" srcId="{75D58620-992A-457C-9936-688F085439C3}" destId="{1D40406E-F589-49BF-B75D-273238DFB8FD}" srcOrd="0" destOrd="0" presId="urn:microsoft.com/office/officeart/2008/layout/LinedList"/>
    <dgm:cxn modelId="{F9C03E7E-8DE7-49B9-9B65-788054739BB6}" type="presParOf" srcId="{75D58620-992A-457C-9936-688F085439C3}" destId="{B103FC01-5E93-4CEC-8ACF-A7A6343A01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SIOEPKZ dla identyfikatora szkoły/placówki powinna być tylko jedna rola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Dyrektor OE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. Jeżeli dyrektor zakłada kolejne konto, </a:t>
          </a:r>
          <a:b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to powinien założyć je z rolą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Pracownik OE 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Dyrektor OE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OE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powinni mieć włączoną notyfikację, podany nr telefonu komórkowego oraz adres 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e-mail</a:t>
          </a:r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Egzaminatorzy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powinni mieć zaktualizowane dane w systemie SIOEPKZ (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koniecznie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włączoną notyfikację, podany nr telefonu komórkowego oraz adres e-mail)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 custLinFactNeighborY="-65255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14861" custLinFactNeighborY="-5792"/>
      <dgm:spPr/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3" custLinFactNeighborY="-3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3" custScaleY="20262" custLinFactNeighborY="3694"/>
      <dgm:spPr/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2" presStyleCnt="3" custLinFactNeighborY="24743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2" presStyleCnt="3" custScaleY="27857" custLinFactNeighborY="7338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A8B6F111-D640-4289-9F8C-1C02FBB2B5B5}" type="presParOf" srcId="{5098F3FB-49B8-4C7E-AC01-27E5BA6F9359}" destId="{AD9E8A93-2ABF-433B-8F47-7B1F2CB825C7}" srcOrd="4" destOrd="0" presId="urn:microsoft.com/office/officeart/2008/layout/LinedList"/>
    <dgm:cxn modelId="{3569F653-CA7B-478F-A56A-2EF16DBDC0EF}" type="presParOf" srcId="{5098F3FB-49B8-4C7E-AC01-27E5BA6F9359}" destId="{E80B5E87-71F7-4F7D-8899-4F95621DF4DF}" srcOrd="5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Wskazania do przygotowania stanowisk egzaminacyjnych </a:t>
          </a:r>
          <a:b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kwalifikacjach dwuliterowych i trzyliterowych będą umieszczane     w systemie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SIOEPKZ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, a wskazania dla kwalifikacji jednoliterowych jak dotychczas w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Serwisie dla dyrektorów</a:t>
          </a:r>
          <a:endParaRPr lang="pl-PL" sz="24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endParaRPr lang="pl-PL" sz="20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              na prawidłowy ich wybór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przystąpienia             do egzaminu:</a:t>
          </a:r>
        </a:p>
        <a:p>
          <a:pPr algn="just"/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1.„Uczeń </a:t>
          </a: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just"/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2.„Uczestnik </a:t>
          </a:r>
          <a:r>
            <a:rPr lang="pl-PL" sz="2400" dirty="0" err="1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/Osoba, która ukończyła </a:t>
          </a:r>
          <a:r>
            <a:rPr lang="pl-PL" sz="2400" dirty="0" err="1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29864" custLinFactNeighborY="-6018"/>
      <dgm:spPr/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Y="100000" custLinFactNeighborY="103311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Ang="0" custScaleY="42520" custLinFactNeighborY="-7115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9FDD998D-4A1A-4724-AC33-41AF22B10D0F}" type="presOf" srcId="{E2DD35E9-A3B7-A843-B698-8595821E4A95}" destId="{7BC06908-0418-40EC-B579-7D365FF50B5C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FFFD3351-FF86-40B0-9F1C-703DF7D59284}" type="presParOf" srcId="{5098F3FB-49B8-4C7E-AC01-27E5BA6F9359}" destId="{AD9E8A93-2ABF-433B-8F47-7B1F2CB825C7}" srcOrd="2" destOrd="0" presId="urn:microsoft.com/office/officeart/2008/layout/LinedList"/>
    <dgm:cxn modelId="{1DA98A76-490F-4325-ACEC-498BA690BADD}" type="presParOf" srcId="{5098F3FB-49B8-4C7E-AC01-27E5BA6F9359}" destId="{E80B5E87-71F7-4F7D-8899-4F95621DF4DF}" srcOrd="3" destOrd="0" presId="urn:microsoft.com/office/officeart/2008/layout/LinedList"/>
    <dgm:cxn modelId="{EF83CB24-D5F4-4E73-963C-6D141C53DD92}" type="presParOf" srcId="{E80B5E87-71F7-4F7D-8899-4F95621DF4DF}" destId="{7BC06908-0418-40EC-B579-7D365FF50B5C}" srcOrd="0" destOrd="0" presId="urn:microsoft.com/office/officeart/2008/layout/LinedList"/>
    <dgm:cxn modelId="{30AB46A9-7D8F-45C1-AE74-C89FD1A9340A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rejestrach OE jest zakładka </a:t>
          </a:r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Uprawnienia na kwalifikacje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proszę wstrzymać się z </a:t>
          </a:r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wnioskowaniem o kwalifikacje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Te uprawnienia powinny być powiązane </a:t>
          </a:r>
          <a:b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wystawieniem upoważnień do przeprowadzenia egzaminu. W tej chwili system SIOEPKZ nie ma jeszcze takiej funkcjonalności. Upoważnienia do przeprowadzenia egzaminu będą nadal do pobrania w </a:t>
          </a:r>
          <a:r>
            <a:rPr lang="pl-PL" sz="20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Serwisie dla dyrektorów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1" custLinFactY="-300000" custLinFactNeighborY="-355133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1" custAng="0" custScaleY="25264" custLinFactNeighborX="151" custLinFactNeighborY="-36645"/>
      <dgm:spPr/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1CCD3246-A652-441E-8A04-3B39D140C168}" type="presOf" srcId="{A111571A-B5B4-174B-9947-9572DD53D956}" destId="{F8EF69FF-67B0-4A87-B078-63C933499915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91AA0BF7-FC94-44CE-A5E3-5101C6A8006A}" type="presParOf" srcId="{5098F3FB-49B8-4C7E-AC01-27E5BA6F9359}" destId="{0A1BFE59-4D25-45C8-AA65-0635711A400B}" srcOrd="0" destOrd="0" presId="urn:microsoft.com/office/officeart/2008/layout/LinedList"/>
    <dgm:cxn modelId="{EFFF6B26-4F98-4997-9D81-B6589998F259}" type="presParOf" srcId="{5098F3FB-49B8-4C7E-AC01-27E5BA6F9359}" destId="{EFBB74B3-4ABD-4F1F-9914-23992B93FEF5}" srcOrd="1" destOrd="0" presId="urn:microsoft.com/office/officeart/2008/layout/LinedList"/>
    <dgm:cxn modelId="{F4734267-65A5-48DC-B5D6-8D36EF1F49FC}" type="presParOf" srcId="{EFBB74B3-4ABD-4F1F-9914-23992B93FEF5}" destId="{F8EF69FF-67B0-4A87-B078-63C933499915}" srcOrd="0" destOrd="0" presId="urn:microsoft.com/office/officeart/2008/layout/LinedList"/>
    <dgm:cxn modelId="{C26CFAC5-D31D-45F2-B2A1-3EC459323CB6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SIOEPKZ deklaracji dla pracownika młodocianego, powinien być wprowadzony do systemu pracodawca 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Bez względu na to, czy pracodawca wniesie opłatę za egzamin pracownika młodocianego czy nie, pracownik młodociany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przystępuje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 do egzaminu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tylko za pierwszy termin egzaminu. Po ukończeniu szkoły i złożeniu deklaracji na kolejną sesję egzaminacyjną pracownik młodociany przyjmuje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tak powinien być zgłoszony w SIOEPKZ na egzamin</a:t>
          </a:r>
          <a:endParaRPr lang="pl-PL" sz="2400" b="0" dirty="0">
            <a:solidFill>
              <a:srgbClr val="000099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95047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4946"/>
      <dgm:spPr>
        <a:ln>
          <a:solidFill>
            <a:srgbClr val="FF0000"/>
          </a:solidFill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5742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>
        <a:ln>
          <a:solidFill>
            <a:srgbClr val="FF0000"/>
          </a:solidFill>
        </a:ln>
      </dgm:spPr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Obsługa SIOEPKZ: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(konta użytkowników, wprowadzanie zdających do systemu, wprowadzanie kursów KKZ, składanie deklaracji, wprowadzanie i zatwierdzanie miejsc egzaminowania, przekierowania zdających, planowania egzaminów, zakończenia egzaminów)</a:t>
          </a:r>
        </a:p>
        <a:p>
          <a:pPr algn="just"/>
          <a:endParaRPr lang="pl-PL" sz="8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pl-PL" sz="16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kierownicy WEZ: </a:t>
          </a: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Andrzej Pasiut</a:t>
          </a:r>
          <a:r>
            <a:rPr lang="pl-PL" sz="20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tel. 608 039 681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16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Adam Woś </a:t>
          </a:r>
          <a:r>
            <a:rPr lang="pl-PL" sz="20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tel. 501 096 106</a:t>
          </a:r>
          <a:endParaRPr lang="pl-PL" sz="20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Obsługa SIOEPKZ: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(dodawanie ośrodka egzaminacyjnego do systemu, zgłaszanie absolwentów, wydawanie świadectw i dyplomów)</a:t>
          </a:r>
        </a:p>
        <a:p>
          <a:pPr algn="just"/>
          <a:endParaRPr lang="pl-PL" sz="8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/>
          <a:r>
            <a:rPr lang="pl-PL" sz="16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informatycy: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Łukasz Herman </a:t>
          </a:r>
          <a:r>
            <a:rPr lang="pl-PL" sz="20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tel. 32/ 784 16 47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16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0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Tomasz Pluta </a:t>
          </a:r>
          <a:r>
            <a:rPr lang="pl-PL" sz="20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32/ 784 16 33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48551" custLinFactNeighborY="-6018"/>
      <dgm:spPr/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Y="100000" custLinFactNeighborX="-119" custLinFactNeighborY="121954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ScaleY="20680" custLinFactNeighborY="-898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57919E71-0283-4ECB-8F3C-A90B878EE66F}" type="presOf" srcId="{E2DD35E9-A3B7-A843-B698-8595821E4A95}" destId="{7BC06908-0418-40EC-B579-7D365FF50B5C}" srcOrd="0" destOrd="0" presId="urn:microsoft.com/office/officeart/2008/layout/LinedList"/>
    <dgm:cxn modelId="{47CC9883-F51B-43F2-920D-19A5D1349271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1A6D1F91-DEB1-4E53-847C-71D8BE52ABAD}" type="presOf" srcId="{EAB971C2-7BBA-1D4F-ADB8-1659E53359EC}" destId="{CF7D60CA-2ADC-48BD-9E46-77E6AC47E891}" srcOrd="0" destOrd="0" presId="urn:microsoft.com/office/officeart/2008/layout/LinedList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085AD0AF-E698-4400-9947-B2B5E20F11BA}" type="presParOf" srcId="{5098F3FB-49B8-4C7E-AC01-27E5BA6F9359}" destId="{E3B6EFC9-7379-4A6D-B3AC-1B76FAFF93D9}" srcOrd="0" destOrd="0" presId="urn:microsoft.com/office/officeart/2008/layout/LinedList"/>
    <dgm:cxn modelId="{512ABDED-1F4C-44F3-90C0-95D0FFE1951A}" type="presParOf" srcId="{5098F3FB-49B8-4C7E-AC01-27E5BA6F9359}" destId="{D8886387-C7E8-4E44-8141-790C9814F8B1}" srcOrd="1" destOrd="0" presId="urn:microsoft.com/office/officeart/2008/layout/LinedList"/>
    <dgm:cxn modelId="{DB007B0F-EEA0-4AF1-8A1C-6FF140BC1541}" type="presParOf" srcId="{D8886387-C7E8-4E44-8141-790C9814F8B1}" destId="{CF7D60CA-2ADC-48BD-9E46-77E6AC47E891}" srcOrd="0" destOrd="0" presId="urn:microsoft.com/office/officeart/2008/layout/LinedList"/>
    <dgm:cxn modelId="{DE69B477-C092-4205-AEFB-6C008C286FB2}" type="presParOf" srcId="{D8886387-C7E8-4E44-8141-790C9814F8B1}" destId="{FD0B1BE2-D4C8-4151-A603-6D9566EDB3C9}" srcOrd="1" destOrd="0" presId="urn:microsoft.com/office/officeart/2008/layout/LinedList"/>
    <dgm:cxn modelId="{CFFED510-D061-46B5-87F6-C3E709CA9AFE}" type="presParOf" srcId="{5098F3FB-49B8-4C7E-AC01-27E5BA6F9359}" destId="{AD9E8A93-2ABF-433B-8F47-7B1F2CB825C7}" srcOrd="2" destOrd="0" presId="urn:microsoft.com/office/officeart/2008/layout/LinedList"/>
    <dgm:cxn modelId="{3E1E726B-6EF1-4CAE-8715-C99DFA5202BA}" type="presParOf" srcId="{5098F3FB-49B8-4C7E-AC01-27E5BA6F9359}" destId="{E80B5E87-71F7-4F7D-8899-4F95621DF4DF}" srcOrd="3" destOrd="0" presId="urn:microsoft.com/office/officeart/2008/layout/LinedList"/>
    <dgm:cxn modelId="{60C1B309-916B-493F-ACEB-E1DF3CB9BDAB}" type="presParOf" srcId="{E80B5E87-71F7-4F7D-8899-4F95621DF4DF}" destId="{7BC06908-0418-40EC-B579-7D365FF50B5C}" srcOrd="0" destOrd="0" presId="urn:microsoft.com/office/officeart/2008/layout/LinedList"/>
    <dgm:cxn modelId="{F12285A0-243E-473C-952D-951DFB578161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Informacja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 dotycząca dystrybucji i redystrybucji materiałów egzaminacyjnych</a:t>
          </a:r>
          <a:endParaRPr lang="pl-PL" sz="2400" b="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Instrukcja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 pakowania i przekazywania materiałów egzaminacyjnych do OKE w Jaworznie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zawarta w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ANEKSIE do „Informacji o sposobie organizacji i przeprowadzania egzaminu potwierdzającego kwalifikacje w </a:t>
          </a:r>
          <a:r>
            <a:rPr lang="pl-PL" sz="2400">
              <a:solidFill>
                <a:srgbClr val="000099"/>
              </a:solidFill>
              <a:latin typeface="Arial Narrow" panose="020B0606020202030204" pitchFamily="34" charset="0"/>
            </a:rPr>
            <a:t>zawodzie”</a:t>
          </a:r>
          <a:r>
            <a:rPr lang="pl-PL" sz="2400" b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  <a:endParaRPr lang="pl-PL" sz="2400" b="0" dirty="0">
            <a:solidFill>
              <a:srgbClr val="000099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AEF5CB4A-6A85-4064-9DD3-8B4126907217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Informacja dotycząca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wersji oprogramowania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 niezbędnego podczas części praktycznej egzaminu –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technik ekonomista, technik rachunkowości, technik handlowiec</a:t>
          </a:r>
          <a:endParaRPr lang="pl-PL" sz="2400" b="1" dirty="0">
            <a:solidFill>
              <a:srgbClr val="000099"/>
            </a:solidFill>
          </a:endParaRP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endParaRPr lang="pl-PL"/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13B677DA-3366-43B1-91EA-98B74AD4AE60}" type="pres">
      <dgm:prSet presAssocID="{7BDDD5BC-4B2D-944E-A524-08C8EFC92CC3}" presName="thickLine" presStyleLbl="alignNode1" presStyleIdx="0" presStyleCnt="3" custLinFactNeighborY="4946"/>
      <dgm:spPr>
        <a:ln>
          <a:solidFill>
            <a:srgbClr val="FF0000"/>
          </a:solidFill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3" custScaleY="94632" custLinFactNeighborY="5742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3" custLinFactNeighborY="-4681"/>
      <dgm:spPr>
        <a:ln>
          <a:solidFill>
            <a:srgbClr val="FF0000"/>
          </a:solidFill>
        </a:ln>
      </dgm:spPr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3" custScaleY="127530" custLinFactNeighborX="98" custLinFactNeighborY="-3183"/>
      <dgm:spPr/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3"/>
      <dgm:spPr>
        <a:ln>
          <a:solidFill>
            <a:srgbClr val="FF0000"/>
          </a:solidFill>
        </a:ln>
      </dgm:spPr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3" custLinFactNeighborY="1284"/>
      <dgm:spPr/>
    </dgm:pt>
    <dgm:pt modelId="{E8C1AE57-C545-4D92-AB77-2C22FB536AD8}" type="pres">
      <dgm:prSet presAssocID="{AEF5CB4A-6A85-4064-9DD3-8B4126907217}" presName="vert1" presStyleCnt="0"/>
      <dgm:spPr/>
    </dgm:pt>
  </dgm:ptLst>
  <dgm:cxnLst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Arkusze egzaminacyjne oraz zasady oceniania z kryteriami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zamieszczane w Serwisie dla dyrektorów należy udostępniać wszystkim nauczycielom, uczniom, słuchaczom, absolwentom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Wnioski o przeprowadzenie testu kwalifikacyjnego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dla osób, które ukończyły szkolenie w ramach kwalifikacji wstępnej lub kwalifikacji przyspieszonej np. w zawodach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technik transportu drogowego, kierowca mechanik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prosimy przesyłać zgodnie 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z procedurą załączoną w Serwisie dla dyrektorów</a:t>
          </a:r>
          <a:endParaRPr lang="pl-PL" sz="2400" b="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ctr"/>
          <a:r>
            <a:rPr lang="pl-PL" sz="2000" u="sng" dirty="0">
              <a:solidFill>
                <a:srgbClr val="FFC000"/>
              </a:solidFill>
              <a:latin typeface="Arial Narrow" panose="020B060602020203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Procedura organizowania i przeprowadzania testu kwalifikacyjnego z zakresie kwalifikacji wstępnej dla uczniów i absolwentów od 2020 roku</a:t>
          </a:r>
          <a:endParaRPr lang="pl-PL" sz="2000" b="0" dirty="0">
            <a:solidFill>
              <a:srgbClr val="FFC000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74862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X="-5" custLinFactNeighborY="3025"/>
      <dgm:spPr>
        <a:ln>
          <a:solidFill>
            <a:srgbClr val="FF0000"/>
          </a:solidFill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309310" custLinFactNeighborY="5742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X="-5" custLinFactNeighborY="-4701"/>
      <dgm:spPr>
        <a:ln>
          <a:solidFill>
            <a:srgbClr val="FF0000"/>
          </a:solidFill>
        </a:ln>
      </dgm:spPr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94402EAB-118E-42A2-B712-A65B2CDE3DD7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  <dgm:cxn modelId="{AF90D68C-1711-4848-85E4-914EE77980BA}" type="presParOf" srcId="{5098F3FB-49B8-4C7E-AC01-27E5BA6F9359}" destId="{AB69ABD3-4A7D-427E-A626-5AEB420EFC02}" srcOrd="4" destOrd="0" presId="urn:microsoft.com/office/officeart/2008/layout/LinedList"/>
    <dgm:cxn modelId="{B5FD6D16-0B43-42D1-B908-C0D5158CA8E5}" type="presParOf" srcId="{5098F3FB-49B8-4C7E-AC01-27E5BA6F9359}" destId="{6BD72223-0701-4796-8038-CE4ED4CE083C}" srcOrd="5" destOrd="0" presId="urn:microsoft.com/office/officeart/2008/layout/LinedList"/>
    <dgm:cxn modelId="{E8060ACA-0E71-48B9-9EAF-1069757CE15F}" type="presParOf" srcId="{6BD72223-0701-4796-8038-CE4ED4CE083C}" destId="{0090BAF2-3F80-4F16-8F2E-01A455196D47}" srcOrd="0" destOrd="0" presId="urn:microsoft.com/office/officeart/2008/layout/LinedList"/>
    <dgm:cxn modelId="{A4DEF033-576A-4252-858B-80EEC692F60C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elektronicznie poprzez Serwis dla dyrektorów na daną funkcję 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danym ośrodku na cały czas trwania egzaminu - nie na całą sesję</a:t>
          </a:r>
        </a:p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Korekty dotyczące dat, funkcji, możliwości ich wprowadzania po zablokowaniu w serwisie, proszę zgłaszać telefonicznie do Pań: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Dominika Struska  32/ 784 16 04 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 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Ilona Gwadera-Niewęgłowska 32/ 784 16 36</a:t>
          </a:r>
          <a:endParaRPr lang="pl-PL" sz="24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Egzaminator bez umowy 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nie ma prawa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oceniać zdających w czasie egzaminu w OE. Umowa zawarta z OKE jest jednocześnie  dla niego powołaniem do pełnienia funkcji </a:t>
          </a:r>
          <a:r>
            <a:rPr lang="pl-PL" sz="2400" dirty="0" err="1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egzaminatrora</a:t>
          </a:r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>
            <a:spcAft>
              <a:spcPts val="600"/>
            </a:spcAft>
          </a:pP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Do umów zlecenie należy dołączyć: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Rachune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 (do każdej umowy osobny rachunek), uzupełnione i podpisane </a:t>
          </a: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Potwierdzenie udziału </a:t>
          </a:r>
          <a:b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w egzaminie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,</a:t>
          </a: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które są niezbędne do ich rozliczenia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 custLinFactNeighborY="-21731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46561" custLinFactNeighborY="-3635"/>
      <dgm:spPr/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3" custFlipVert="1" custSzY="45720" custScaleX="100000" custLinFactNeighborY="-6142"/>
      <dgm:spPr>
        <a:ln>
          <a:solidFill>
            <a:srgbClr val="FF0000"/>
          </a:solidFill>
        </a:ln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3" custScaleY="19475" custLinFactNeighborY="-58"/>
      <dgm:spPr/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2" presStyleCnt="3" custLinFactNeighborY="11711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2" presStyleCnt="3" custScaleY="20877" custLinFactNeighborY="5451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C8EEDEA8-3CF4-4F0B-B9EA-B855A87412D3}" type="presOf" srcId="{E2DD35E9-A3B7-A843-B698-8595821E4A95}" destId="{7BC06908-0418-40EC-B579-7D365FF50B5C}" srcOrd="0" destOrd="0" presId="urn:microsoft.com/office/officeart/2008/layout/LinedList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  <dgm:cxn modelId="{647920A1-2ED3-426F-B477-E8F5B55E5533}" type="presParOf" srcId="{5098F3FB-49B8-4C7E-AC01-27E5BA6F9359}" destId="{AD9E8A93-2ABF-433B-8F47-7B1F2CB825C7}" srcOrd="4" destOrd="0" presId="urn:microsoft.com/office/officeart/2008/layout/LinedList"/>
    <dgm:cxn modelId="{FCCB81F1-1F1C-442A-AAC5-ACCEECBAEF48}" type="presParOf" srcId="{5098F3FB-49B8-4C7E-AC01-27E5BA6F9359}" destId="{E80B5E87-71F7-4F7D-8899-4F95621DF4DF}" srcOrd="5" destOrd="0" presId="urn:microsoft.com/office/officeart/2008/layout/LinedList"/>
    <dgm:cxn modelId="{E4930555-D979-4BE8-82EF-2FF432B911EA}" type="presParOf" srcId="{E80B5E87-71F7-4F7D-8899-4F95621DF4DF}" destId="{7BC06908-0418-40EC-B579-7D365FF50B5C}" srcOrd="0" destOrd="0" presId="urn:microsoft.com/office/officeart/2008/layout/LinedList"/>
    <dgm:cxn modelId="{4752C4DE-5972-40AA-8241-6F1C6C36C93B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Umowy powinny być zamawiane (pobierane indywidualnie) przez Zleceniobiorcę w </a:t>
          </a:r>
          <a:r>
            <a:rPr lang="pl-PL" sz="2400" b="1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Serwisie dla egzaminatorów (SE)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endParaRPr lang="pl-PL"/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endParaRPr lang="pl-PL"/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1. Zleceniobiorca wypełnia oświadczenie do każdej umowy oddzielnie </a:t>
          </a:r>
          <a:b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w </a:t>
          </a:r>
          <a:r>
            <a:rPr lang="pl-PL" sz="2400" b="1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Serwisie dla egzaminatorów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logując się na swoje konto </a:t>
          </a:r>
          <a:b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w zakładce </a:t>
          </a:r>
          <a:r>
            <a:rPr lang="pl-PL" sz="2400" b="0" i="1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Moje dane – oświadczenia</a:t>
          </a:r>
          <a:endParaRPr lang="pl-PL" sz="2400" b="0" i="0" u="none" strike="noStrike" dirty="0">
            <a:solidFill>
              <a:srgbClr val="000099"/>
            </a:solidFill>
            <a:effectLst/>
            <a:latin typeface="Arial Narrow" panose="020B0606020202030204" pitchFamily="34" charset="0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endParaRPr lang="pl-PL"/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endParaRPr lang="pl-PL"/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2</a:t>
          </a:r>
          <a:r>
            <a:rPr lang="pl-PL" sz="2400" b="0" i="1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. 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 wypełnieniu przez Zleceniobiorcę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endParaRPr lang="pl-PL"/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endParaRPr lang="pl-PL"/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3. Podpisane  umowy  są  gotowe  do  pobrania  w  Serwisie dla egzaminatorów w zakładce </a:t>
          </a:r>
          <a:r>
            <a:rPr lang="pl-PL" sz="2400" b="0" i="1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Moje dane – Umowy. 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Zleceniobiorca</a:t>
          </a:r>
          <a:r>
            <a:rPr lang="pl-PL" sz="2400" b="0" i="1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pobiera</a:t>
          </a:r>
          <a:r>
            <a:rPr lang="pl-PL" sz="2400" b="0" i="1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i</a:t>
          </a:r>
          <a:r>
            <a:rPr lang="pl-PL" sz="2400" b="0" i="1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endParaRPr lang="pl-PL"/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endParaRPr lang="pl-PL"/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4.  Do pracy w ośrodku zabiera ze sobą wydrukowaną umowę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endParaRPr lang="pl-PL"/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6EAE2DE2-5889-471E-8FC3-DA200A477CCB}" type="pres">
      <dgm:prSet presAssocID="{7BE610AD-05FD-403C-B1C5-DD38C70568C1}" presName="thickLine" presStyleLbl="alignNode1" presStyleIdx="0" presStyleCnt="5"/>
      <dgm:spPr>
        <a:ln>
          <a:solidFill>
            <a:srgbClr val="FF0000"/>
          </a:solidFill>
        </a:ln>
      </dgm:spPr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>
        <a:ln>
          <a:solidFill>
            <a:srgbClr val="FF0000"/>
          </a:solidFill>
        </a:ln>
      </dgm:spPr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>
        <a:ln>
          <a:solidFill>
            <a:srgbClr val="FF0000"/>
          </a:solidFill>
        </a:ln>
      </dgm:spPr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>
        <a:ln>
          <a:solidFill>
            <a:srgbClr val="FF0000"/>
          </a:solidFill>
        </a:ln>
      </dgm:spPr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>
        <a:ln>
          <a:solidFill>
            <a:srgbClr val="FF0000"/>
          </a:solidFill>
        </a:ln>
      </dgm:spPr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92075" indent="0" algn="just"/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dnia</a:t>
          </a:r>
          <a:b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27 kwietnia 2015 r. </a:t>
          </a:r>
          <a:r>
            <a:rPr lang="pl-PL" altLang="pl-PL" sz="2000" b="0" i="0" dirty="0">
              <a:solidFill>
                <a:srgbClr val="000099"/>
              </a:solidFill>
              <a:latin typeface="Arial Narrow" panose="020B0606020202030204" pitchFamily="34" charset="0"/>
            </a:rPr>
            <a:t>w sprawie szczegółowych warunków</a:t>
          </a:r>
          <a:br>
            <a:rPr lang="pl-PL" altLang="pl-PL" sz="2000" b="0" i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b="0" i="0" dirty="0">
              <a:solidFill>
                <a:srgbClr val="000099"/>
              </a:solidFill>
              <a:latin typeface="Arial Narrow" panose="020B0606020202030204" pitchFamily="34" charset="0"/>
            </a:rPr>
            <a:t>i sposobu przeprowadzania </a:t>
          </a:r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egzaminu potwierdzającego kwalifikacje w zawodzie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92075" indent="0" algn="ctr"/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Dz.U. z 2015 r., poz. 673, ze zm.</a:t>
          </a:r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indent="0" algn="ctr"/>
          <a:endParaRPr lang="pl-PL" altLang="pl-PL" sz="800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dnia 27 kwietnia 2015 r.</a:t>
          </a:r>
          <a:endParaRPr 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182563" indent="0" algn="just"/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dnia</a:t>
          </a:r>
          <a:b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28 sierpnia 2019 r. </a:t>
          </a:r>
          <a:r>
            <a:rPr lang="pl-PL" altLang="pl-PL" sz="2000" b="0" i="0" dirty="0">
              <a:solidFill>
                <a:srgbClr val="000099"/>
              </a:solidFill>
              <a:latin typeface="Arial Narrow" panose="020B0606020202030204" pitchFamily="34" charset="0"/>
            </a:rPr>
            <a:t>w sprawie szczegółowych warunków i sposobu przeprowadzania </a:t>
          </a:r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egzaminu zawodowego oraz egzaminu potwierdzającego kwalifikacje w zawodzie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182563" indent="0" algn="ctr"/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Dz.U. z 2019 r., poz. 1707, ze zm.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182563" indent="0" algn="ctr"/>
          <a:endParaRPr lang="pl-PL" altLang="pl-PL" sz="800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2"/>
            </a:rPr>
            <a:t>Rozporządzenie Ministra Edukacji Narodowej z dnia 28 sierpnia 2019 r.</a:t>
          </a:r>
          <a:endParaRPr lang="pl-PL" alt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/>
        </a:p>
      </dgm:t>
    </dgm:pt>
    <dgm:pt modelId="{49CD48F3-442C-4CD2-92DD-CA96492ECEDE}" type="pres">
      <dgm:prSet presAssocID="{2E6C16F3-1F83-B54E-8DB0-6F43FBCDB4F6}" presName="Name0" presStyleCnt="0">
        <dgm:presLayoutVars>
          <dgm:dir/>
          <dgm:resizeHandles val="exact"/>
        </dgm:presLayoutVars>
      </dgm:prSet>
      <dgm:spPr/>
    </dgm:pt>
    <dgm:pt modelId="{18AB3187-E63A-4D21-A356-99473C7D993C}" type="pres">
      <dgm:prSet presAssocID="{A111571A-B5B4-174B-9947-9572DD53D956}" presName="composite" presStyleCnt="0"/>
      <dgm:spPr/>
    </dgm:pt>
    <dgm:pt modelId="{A6CCB705-1C5C-405E-B292-8C6921D532DD}" type="pres">
      <dgm:prSet presAssocID="{A111571A-B5B4-174B-9947-9572DD53D956}" presName="rect1" presStyleLbl="trAlignAcc1" presStyleIdx="0" presStyleCnt="2" custScaleX="118023" custLinFactNeighborX="603" custLinFactNeighborY="-13733">
        <dgm:presLayoutVars>
          <dgm:bulletEnabled val="1"/>
        </dgm:presLayoutVars>
      </dgm:prSet>
      <dgm:spPr/>
    </dgm:pt>
    <dgm:pt modelId="{CDBB81AF-EDB8-4B5B-867D-1F3E3D993C2D}" type="pres">
      <dgm:prSet presAssocID="{A111571A-B5B4-174B-9947-9572DD53D956}" presName="rect2" presStyleLbl="fgImgPlace1" presStyleIdx="0" presStyleCnt="2" custLinFactNeighborX="-40156" custLinFactNeighborY="-25249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65FD7A3-7662-4D3E-9F1E-D8373E0C2368}" type="pres">
      <dgm:prSet presAssocID="{11C5257B-6150-E442-B07A-86E06D8654DA}" presName="sibTrans" presStyleCnt="0"/>
      <dgm:spPr/>
    </dgm:pt>
    <dgm:pt modelId="{265DFC7F-8569-431B-96D4-B45D069B700A}" type="pres">
      <dgm:prSet presAssocID="{EAB971C2-7BBA-1D4F-ADB8-1659E53359EC}" presName="composite" presStyleCnt="0"/>
      <dgm:spPr/>
    </dgm:pt>
    <dgm:pt modelId="{4BEEA6D8-999C-4496-B289-83C3843AC2E0}" type="pres">
      <dgm:prSet presAssocID="{EAB971C2-7BBA-1D4F-ADB8-1659E53359EC}" presName="rect1" presStyleLbl="trAlignAcc1" presStyleIdx="1" presStyleCnt="2" custScaleX="121658" custLinFactNeighborX="-577" custLinFactNeighborY="-16368">
        <dgm:presLayoutVars>
          <dgm:bulletEnabled val="1"/>
        </dgm:presLayoutVars>
      </dgm:prSet>
      <dgm:spPr/>
    </dgm:pt>
    <dgm:pt modelId="{AB5C254A-B6E2-40DB-8D2B-E958908A1E70}" type="pres">
      <dgm:prSet presAssocID="{EAB971C2-7BBA-1D4F-ADB8-1659E53359EC}" presName="rect2" presStyleLbl="fgImgPlace1" presStyleIdx="1" presStyleCnt="2" custLinFactX="-100000" custLinFactNeighborX="-111726" custLinFactNeighborY="-295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2B0B5203-5EFF-41B8-85CB-86F8C535F6C2}" type="presOf" srcId="{EAB971C2-7BBA-1D4F-ADB8-1659E53359EC}" destId="{4BEEA6D8-999C-4496-B289-83C3843AC2E0}" srcOrd="0" destOrd="0" presId="urn:microsoft.com/office/officeart/2008/layout/PictureStrips"/>
    <dgm:cxn modelId="{A6E79B6A-9C7F-4389-A535-922459F27B26}" type="presOf" srcId="{A111571A-B5B4-174B-9947-9572DD53D956}" destId="{A6CCB705-1C5C-405E-B292-8C6921D532DD}" srcOrd="0" destOrd="0" presId="urn:microsoft.com/office/officeart/2008/layout/PictureStrips"/>
    <dgm:cxn modelId="{6BADB282-AAA0-4543-B45B-D4AC7E80ECBC}" type="presOf" srcId="{2E6C16F3-1F83-B54E-8DB0-6F43FBCDB4F6}" destId="{49CD48F3-442C-4CD2-92DD-CA96492ECEDE}" srcOrd="0" destOrd="0" presId="urn:microsoft.com/office/officeart/2008/layout/PictureStrips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FBE66BBF-09B7-4C76-A12A-52A7FBFAD337}" type="presParOf" srcId="{49CD48F3-442C-4CD2-92DD-CA96492ECEDE}" destId="{18AB3187-E63A-4D21-A356-99473C7D993C}" srcOrd="0" destOrd="0" presId="urn:microsoft.com/office/officeart/2008/layout/PictureStrips"/>
    <dgm:cxn modelId="{072A68F2-F494-413A-8003-FF96363C4617}" type="presParOf" srcId="{18AB3187-E63A-4D21-A356-99473C7D993C}" destId="{A6CCB705-1C5C-405E-B292-8C6921D532DD}" srcOrd="0" destOrd="0" presId="urn:microsoft.com/office/officeart/2008/layout/PictureStrips"/>
    <dgm:cxn modelId="{EA6F72B6-1CDA-4F03-B89E-F46F78809E51}" type="presParOf" srcId="{18AB3187-E63A-4D21-A356-99473C7D993C}" destId="{CDBB81AF-EDB8-4B5B-867D-1F3E3D993C2D}" srcOrd="1" destOrd="0" presId="urn:microsoft.com/office/officeart/2008/layout/PictureStrips"/>
    <dgm:cxn modelId="{C0A676EA-37CD-4FF8-9682-1E2542B76EAA}" type="presParOf" srcId="{49CD48F3-442C-4CD2-92DD-CA96492ECEDE}" destId="{C65FD7A3-7662-4D3E-9F1E-D8373E0C2368}" srcOrd="1" destOrd="0" presId="urn:microsoft.com/office/officeart/2008/layout/PictureStrips"/>
    <dgm:cxn modelId="{8ADBB7B4-EC2D-4EFF-BB95-5F7E429A41D7}" type="presParOf" srcId="{49CD48F3-442C-4CD2-92DD-CA96492ECEDE}" destId="{265DFC7F-8569-431B-96D4-B45D069B700A}" srcOrd="2" destOrd="0" presId="urn:microsoft.com/office/officeart/2008/layout/PictureStrips"/>
    <dgm:cxn modelId="{B9A3340F-7ACD-4C84-8477-47E82BD12C9B}" type="presParOf" srcId="{265DFC7F-8569-431B-96D4-B45D069B700A}" destId="{4BEEA6D8-999C-4496-B289-83C3843AC2E0}" srcOrd="0" destOrd="0" presId="urn:microsoft.com/office/officeart/2008/layout/PictureStrips"/>
    <dgm:cxn modelId="{3B9E4913-DB55-4FAA-9A75-1E4C3C67B42B}" type="presParOf" srcId="{265DFC7F-8569-431B-96D4-B45D069B700A}" destId="{AB5C254A-B6E2-40DB-8D2B-E958908A1E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marL="266700" indent="-266700" algn="l">
            <a:lnSpc>
              <a:spcPct val="100000"/>
            </a:lnSpc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 zakończeniu egzaminu w OE, należy odesłać do OKE:</a:t>
          </a:r>
          <a:b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1) umowy </a:t>
          </a:r>
          <a:b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2) rachunki do umów</a:t>
          </a:r>
          <a:b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3) potwierdzenie udziału w egzaminie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400" b="0" i="0" u="none" strike="noStrike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Należy pamiętać o poprawnym wypełnieniu danych i oświadczenia zleceniobiorcy oraz poprawnym przeliczeniu godzin przez asystenta technicznego (według wzoru)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 custLinFactNeighborY="1240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37809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Ang="0" custFlipVert="0" custSzY="36000" custScaleX="100000" custLinFactY="100000" custLinFactNeighborX="-1276" custLinFactNeighborY="142350"/>
      <dgm:spPr>
        <a:ln>
          <a:noFill/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214186" custLinFactNeighborY="5742"/>
      <dgm:spPr/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Po zakończonym egzaminie dyrektor szkoły powinien dopilnować, aby wraz z potwierdzeniem udziału w egzaminie do OKE zostały przesłane poprawnie wypełnione umowy z rachunkami egzaminatorów, asystentów technicznych i pomocy technicznych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Należy pamiętać, że rachunek jest do konkretnego numeru umowy na daną funkcję 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(</a:t>
          </a: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nie wolno mylić umowy asystenta technicznego </a:t>
          </a:r>
          <a:b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z umową dla pomocy </a:t>
          </a:r>
          <a:r>
            <a:rPr lang="pl-PL" sz="2400" b="0" dirty="0" err="1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technicznj</a:t>
          </a: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i zamiennie wypełniać rachunków)</a:t>
          </a:r>
          <a:r>
            <a:rPr lang="pl-PL" sz="24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.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Należy zatem dopilnować, aby do danego numeru umowy na daną funkcję był wpisany ten sam numer rachunku i żeby dotyczyło to konkretnej szkoły</a:t>
          </a: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93535" custLinFactY="-49374" custLinFactNeighborX="-5" custLinFactNeighborY="-100000"/>
      <dgm:spPr/>
    </dgm:pt>
    <dgm:pt modelId="{4F1C1B55-E17E-4AA5-99E1-163383D36C5A}" type="pres">
      <dgm:prSet presAssocID="{A111571A-B5B4-174B-9947-9572DD53D956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2" custLinFactNeighborX="-597" custLinFactNeighborY="-1736"/>
      <dgm:spPr>
        <a:ln>
          <a:solidFill>
            <a:srgbClr val="FF0000"/>
          </a:solidFill>
        </a:ln>
      </dgm:spPr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2" custScaleY="116042" custLinFactNeighborY="-3959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5D411987-361E-4B5F-BCC5-1D3DE19D9063}" type="presOf" srcId="{A111571A-B5B4-174B-9947-9572DD53D956}" destId="{F8EF69FF-67B0-4A87-B078-63C933499915}" srcOrd="0" destOrd="0" presId="urn:microsoft.com/office/officeart/2008/layout/LinedList"/>
    <dgm:cxn modelId="{C13838AF-4380-4AC7-8504-3BFB28673717}" type="presOf" srcId="{2E6C16F3-1F83-B54E-8DB0-6F43FBCDB4F6}" destId="{5098F3FB-49B8-4C7E-AC01-27E5BA6F9359}" srcOrd="0" destOrd="0" presId="urn:microsoft.com/office/officeart/2008/layout/LinedList"/>
    <dgm:cxn modelId="{874170B9-B5D8-41BC-A347-EB9914F25163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6A4E83B6-3375-433C-B78F-C76B44F2BEC2}" type="presParOf" srcId="{5098F3FB-49B8-4C7E-AC01-27E5BA6F9359}" destId="{0A1BFE59-4D25-45C8-AA65-0635711A400B}" srcOrd="0" destOrd="0" presId="urn:microsoft.com/office/officeart/2008/layout/LinedList"/>
    <dgm:cxn modelId="{336FBAD8-B7BC-4E3A-8563-ED1E9B2789BE}" type="presParOf" srcId="{5098F3FB-49B8-4C7E-AC01-27E5BA6F9359}" destId="{EFBB74B3-4ABD-4F1F-9914-23992B93FEF5}" srcOrd="1" destOrd="0" presId="urn:microsoft.com/office/officeart/2008/layout/LinedList"/>
    <dgm:cxn modelId="{05E53615-4BFA-427D-B2A7-7EE6AFA6BA50}" type="presParOf" srcId="{EFBB74B3-4ABD-4F1F-9914-23992B93FEF5}" destId="{F8EF69FF-67B0-4A87-B078-63C933499915}" srcOrd="0" destOrd="0" presId="urn:microsoft.com/office/officeart/2008/layout/LinedList"/>
    <dgm:cxn modelId="{5F73E5E3-6B5E-497B-AB01-C409D905A6EB}" type="presParOf" srcId="{EFBB74B3-4ABD-4F1F-9914-23992B93FEF5}" destId="{4F1C1B55-E17E-4AA5-99E1-163383D36C5A}" srcOrd="1" destOrd="0" presId="urn:microsoft.com/office/officeart/2008/layout/LinedList"/>
    <dgm:cxn modelId="{1FF75E4F-9232-4306-8A8A-E9DFE04481D0}" type="presParOf" srcId="{5098F3FB-49B8-4C7E-AC01-27E5BA6F9359}" destId="{AB69ABD3-4A7D-427E-A626-5AEB420EFC02}" srcOrd="2" destOrd="0" presId="urn:microsoft.com/office/officeart/2008/layout/LinedList"/>
    <dgm:cxn modelId="{6A142121-6F63-4350-92AF-734EEFF764DF}" type="presParOf" srcId="{5098F3FB-49B8-4C7E-AC01-27E5BA6F9359}" destId="{6BD72223-0701-4796-8038-CE4ED4CE083C}" srcOrd="3" destOrd="0" presId="urn:microsoft.com/office/officeart/2008/layout/LinedList"/>
    <dgm:cxn modelId="{74FA488D-4526-4B1B-9C18-82A8ADEACD89}" type="presParOf" srcId="{6BD72223-0701-4796-8038-CE4ED4CE083C}" destId="{0090BAF2-3F80-4F16-8F2E-01A455196D47}" srcOrd="0" destOrd="0" presId="urn:microsoft.com/office/officeart/2008/layout/LinedList"/>
    <dgm:cxn modelId="{F1FE6215-2EE5-4BA2-92C3-EF4D10630E35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</a:rPr>
            <a:t>Przypominamy o podstawowych zasadach wypełniania rachunku: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68D67D2-D6CF-4C13-8B46-A88327D6125F}">
      <dgm:prSet/>
      <dgm:spPr/>
      <dgm:t>
        <a:bodyPr/>
        <a:lstStyle/>
        <a:p>
          <a:r>
            <a:rPr lang="pl-PL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r>
            <a:rPr lang="pl-PL" dirty="0">
              <a:solidFill>
                <a:srgbClr val="000099"/>
              </a:solidFill>
              <a:latin typeface="Arial Narrow" panose="020B0606020202030204" pitchFamily="34" charset="0"/>
            </a:rPr>
            <a:t>-  rachunek powinien być wypełniony samodzielnie przez Zleceniobiorcę</a:t>
          </a:r>
        </a:p>
      </dgm:t>
    </dgm:pt>
    <dgm:pt modelId="{627250D7-999D-4B3B-8007-B76C2864307B}" type="parTrans" cxnId="{2F01DD41-2E95-4354-B2CB-8CDA79688A62}">
      <dgm:prSet/>
      <dgm:spPr/>
      <dgm:t>
        <a:bodyPr/>
        <a:lstStyle/>
        <a:p>
          <a:endParaRPr lang="pl-PL"/>
        </a:p>
      </dgm:t>
    </dgm:pt>
    <dgm:pt modelId="{49284C68-D82F-4AE1-AD3F-4C81242D51F3}" type="sibTrans" cxnId="{2F01DD41-2E95-4354-B2CB-8CDA79688A62}">
      <dgm:prSet/>
      <dgm:spPr/>
      <dgm:t>
        <a:bodyPr/>
        <a:lstStyle/>
        <a:p>
          <a:endParaRPr lang="pl-PL"/>
        </a:p>
      </dgm:t>
    </dgm:pt>
    <dgm:pt modelId="{F0C0AD25-2A56-4577-A1DC-EB5A1E1DE499}">
      <dgm:prSet/>
      <dgm:spPr/>
      <dgm:t>
        <a:bodyPr/>
        <a:lstStyle/>
        <a:p>
          <a:endParaRPr lang="pl-PL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r>
            <a:rPr lang="pl-PL" dirty="0">
              <a:solidFill>
                <a:srgbClr val="000099"/>
              </a:solidFill>
              <a:latin typeface="Arial Narrow" panose="020B0606020202030204" pitchFamily="34" charset="0"/>
            </a:rPr>
            <a:t> - Zleceniobiorca powinien znać stawkę, za którą wykonuje zlecone mu czynności</a:t>
          </a:r>
          <a:endParaRPr lang="pl-PL" dirty="0">
            <a:solidFill>
              <a:srgbClr val="FF9900"/>
            </a:solidFill>
            <a:latin typeface="Arial Narrow" panose="020B0606020202030204" pitchFamily="34" charset="0"/>
          </a:endParaRPr>
        </a:p>
      </dgm:t>
    </dgm:pt>
    <dgm:pt modelId="{ED23C1D2-5E1D-4545-BDD6-4661D9C27650}" type="parTrans" cxnId="{25CA8882-FD2B-4554-8FFD-254F6EE35A82}">
      <dgm:prSet/>
      <dgm:spPr/>
      <dgm:t>
        <a:bodyPr/>
        <a:lstStyle/>
        <a:p>
          <a:endParaRPr lang="pl-PL"/>
        </a:p>
      </dgm:t>
    </dgm:pt>
    <dgm:pt modelId="{3D13C73C-15AB-4B66-B8F5-FE528C1CF3D9}" type="sibTrans" cxnId="{25CA8882-FD2B-4554-8FFD-254F6EE35A82}">
      <dgm:prSet/>
      <dgm:spPr/>
      <dgm:t>
        <a:bodyPr/>
        <a:lstStyle/>
        <a:p>
          <a:endParaRPr lang="pl-PL"/>
        </a:p>
      </dgm:t>
    </dgm:pt>
    <dgm:pt modelId="{8B0162CE-CB45-467D-AE32-E2F99B0E0EE8}">
      <dgm:prSet/>
      <dgm:spPr/>
      <dgm:t>
        <a:bodyPr/>
        <a:lstStyle/>
        <a:p>
          <a:pPr marL="182563" indent="-182563" algn="just"/>
          <a:r>
            <a:rPr lang="pl-PL" dirty="0">
              <a:solidFill>
                <a:srgbClr val="000099"/>
              </a:solidFill>
              <a:latin typeface="Arial Narrow" panose="020B0606020202030204" pitchFamily="34" charset="0"/>
            </a:rPr>
            <a:t> - kwotę  na  rachunku  należy  podać z dokładnością do jednego grosza (w razie pomyłki należy odesłać skan korekty rachunku na wskazany przez pracownika OKE adres mailowy; to znacznie wydłuży proces rozliczania sesji egzaminacyjnej)</a:t>
          </a:r>
        </a:p>
      </dgm:t>
    </dgm:pt>
    <dgm:pt modelId="{71FAE97A-1BE7-4BFF-BF6D-AB882C762349}" type="parTrans" cxnId="{03FB1ED9-E7F7-4C7C-A844-0DEF2D8D3F9E}">
      <dgm:prSet/>
      <dgm:spPr/>
      <dgm:t>
        <a:bodyPr/>
        <a:lstStyle/>
        <a:p>
          <a:endParaRPr lang="pl-PL"/>
        </a:p>
      </dgm:t>
    </dgm:pt>
    <dgm:pt modelId="{7965088C-1072-4488-AEA0-5293DB5183F0}" type="sibTrans" cxnId="{03FB1ED9-E7F7-4C7C-A844-0DEF2D8D3F9E}">
      <dgm:prSet/>
      <dgm:spPr/>
      <dgm:t>
        <a:bodyPr/>
        <a:lstStyle/>
        <a:p>
          <a:endParaRPr lang="pl-PL"/>
        </a:p>
      </dgm:t>
    </dgm:pt>
    <dgm:pt modelId="{49ABFD2A-91A9-4839-902D-B4BA26A4F3CA}">
      <dgm:prSet/>
      <dgm:spPr/>
      <dgm:t>
        <a:bodyPr/>
        <a:lstStyle/>
        <a:p>
          <a:endParaRPr lang="pl-PL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r>
            <a:rPr lang="pl-PL" dirty="0">
              <a:solidFill>
                <a:srgbClr val="000099"/>
              </a:solidFill>
              <a:latin typeface="Arial Narrow" panose="020B0606020202030204" pitchFamily="34" charset="0"/>
            </a:rPr>
            <a:t> -  liczba stanowisk na zmianie ma znaczenie przy rozliczeniu przepracowanych godzin</a:t>
          </a:r>
          <a:endParaRPr lang="pl-PL" dirty="0">
            <a:solidFill>
              <a:srgbClr val="FF9900"/>
            </a:solidFill>
          </a:endParaRPr>
        </a:p>
      </dgm:t>
    </dgm:pt>
    <dgm:pt modelId="{57FCB18D-64B7-4511-8433-C17B098D3E76}" type="parTrans" cxnId="{60AE471B-7EF1-47B0-81CC-64E6917D2C94}">
      <dgm:prSet/>
      <dgm:spPr/>
      <dgm:t>
        <a:bodyPr/>
        <a:lstStyle/>
        <a:p>
          <a:endParaRPr lang="pl-PL"/>
        </a:p>
      </dgm:t>
    </dgm:pt>
    <dgm:pt modelId="{11933C4F-B2CE-4021-BE85-DFA4F827BF76}" type="sibTrans" cxnId="{60AE471B-7EF1-47B0-81CC-64E6917D2C94}">
      <dgm:prSet/>
      <dgm:spPr/>
      <dgm:t>
        <a:bodyPr/>
        <a:lstStyle/>
        <a:p>
          <a:endParaRPr lang="pl-PL"/>
        </a:p>
      </dgm:t>
    </dgm:pt>
    <dgm:pt modelId="{00183F9B-90C2-4A07-A8BA-1508DEE6F7F6}">
      <dgm:prSet custT="1"/>
      <dgm:spPr/>
      <dgm:t>
        <a:bodyPr/>
        <a:lstStyle/>
        <a:p>
          <a:pPr marL="182563" indent="-182563"/>
          <a:endParaRPr lang="pl-PL" sz="14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182563" indent="-182563"/>
          <a:r>
            <a:rPr lang="pl-PL" sz="1500" dirty="0">
              <a:solidFill>
                <a:srgbClr val="000099"/>
              </a:solidFill>
              <a:latin typeface="Arial Narrow" panose="020B0606020202030204" pitchFamily="34" charset="0"/>
            </a:rPr>
            <a:t> -  w razie problemów z wypełnieniem rachunku prosimy o kontakt z </a:t>
          </a:r>
          <a:r>
            <a:rPr lang="pl-PL" sz="1500" b="1" dirty="0">
              <a:solidFill>
                <a:srgbClr val="000099"/>
              </a:solidFill>
              <a:latin typeface="Arial Narrow" panose="020B0606020202030204" pitchFamily="34" charset="0"/>
            </a:rPr>
            <a:t>Agnieszką Jurkiewicz </a:t>
          </a:r>
          <a:r>
            <a:rPr lang="pl-PL" sz="1500" dirty="0">
              <a:solidFill>
                <a:srgbClr val="000099"/>
              </a:solidFill>
              <a:latin typeface="Arial Narrow" panose="020B0606020202030204" pitchFamily="34" charset="0"/>
            </a:rPr>
            <a:t>– tel. </a:t>
          </a:r>
          <a:r>
            <a:rPr lang="pl-PL" sz="1500" b="1" dirty="0">
              <a:solidFill>
                <a:srgbClr val="000099"/>
              </a:solidFill>
              <a:latin typeface="Arial Narrow" panose="020B0606020202030204" pitchFamily="34" charset="0"/>
            </a:rPr>
            <a:t>32 784 16 77</a:t>
          </a:r>
        </a:p>
      </dgm:t>
    </dgm:pt>
    <dgm:pt modelId="{37D48118-2222-4709-8326-C12172EAEA4C}" type="parTrans" cxnId="{095252F7-0B1C-4667-9596-A8BCD8F59383}">
      <dgm:prSet/>
      <dgm:spPr/>
      <dgm:t>
        <a:bodyPr/>
        <a:lstStyle/>
        <a:p>
          <a:endParaRPr lang="pl-PL"/>
        </a:p>
      </dgm:t>
    </dgm:pt>
    <dgm:pt modelId="{9EE394DA-25C9-49D2-A2B2-5A921133C13B}" type="sibTrans" cxnId="{095252F7-0B1C-4667-9596-A8BCD8F59383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6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6" custScaleY="93535" custLinFactY="-49374" custLinFactNeighborX="-5" custLinFactNeighborY="-100000"/>
      <dgm:spPr/>
    </dgm:pt>
    <dgm:pt modelId="{4F1C1B55-E17E-4AA5-99E1-163383D36C5A}" type="pres">
      <dgm:prSet presAssocID="{A111571A-B5B4-174B-9947-9572DD53D956}" presName="vert1" presStyleCnt="0"/>
      <dgm:spPr/>
    </dgm:pt>
    <dgm:pt modelId="{9C9A9058-B06E-4203-A76C-A12B4D849B92}" type="pres">
      <dgm:prSet presAssocID="{168D67D2-D6CF-4C13-8B46-A88327D6125F}" presName="thickLine" presStyleLbl="alignNode1" presStyleIdx="1" presStyleCnt="6"/>
      <dgm:spPr>
        <a:ln>
          <a:prstDash val="dash"/>
        </a:ln>
      </dgm:spPr>
    </dgm:pt>
    <dgm:pt modelId="{E43C7048-473C-449D-B377-F7C9D71B7FB2}" type="pres">
      <dgm:prSet presAssocID="{168D67D2-D6CF-4C13-8B46-A88327D6125F}" presName="horz1" presStyleCnt="0"/>
      <dgm:spPr/>
    </dgm:pt>
    <dgm:pt modelId="{ED03791C-22F8-4A2A-AA91-C297D679A54B}" type="pres">
      <dgm:prSet presAssocID="{168D67D2-D6CF-4C13-8B46-A88327D6125F}" presName="tx1" presStyleLbl="revTx" presStyleIdx="1" presStyleCnt="6"/>
      <dgm:spPr/>
    </dgm:pt>
    <dgm:pt modelId="{80F7E1A5-04BE-46D0-B491-29ED5F62F216}" type="pres">
      <dgm:prSet presAssocID="{168D67D2-D6CF-4C13-8B46-A88327D6125F}" presName="vert1" presStyleCnt="0"/>
      <dgm:spPr/>
    </dgm:pt>
    <dgm:pt modelId="{9DF0582F-17E2-4CA6-87D8-7C016D94CDD4}" type="pres">
      <dgm:prSet presAssocID="{F0C0AD25-2A56-4577-A1DC-EB5A1E1DE499}" presName="thickLine" presStyleLbl="alignNode1" presStyleIdx="2" presStyleCnt="6"/>
      <dgm:spPr>
        <a:ln>
          <a:prstDash val="dash"/>
        </a:ln>
      </dgm:spPr>
    </dgm:pt>
    <dgm:pt modelId="{726B91B6-FF0D-4CD9-90DD-4054D182E14A}" type="pres">
      <dgm:prSet presAssocID="{F0C0AD25-2A56-4577-A1DC-EB5A1E1DE499}" presName="horz1" presStyleCnt="0"/>
      <dgm:spPr/>
    </dgm:pt>
    <dgm:pt modelId="{8CA8F7CE-EBDE-41DC-BB7B-2B39D0045B59}" type="pres">
      <dgm:prSet presAssocID="{F0C0AD25-2A56-4577-A1DC-EB5A1E1DE499}" presName="tx1" presStyleLbl="revTx" presStyleIdx="2" presStyleCnt="6"/>
      <dgm:spPr/>
    </dgm:pt>
    <dgm:pt modelId="{1E893213-321A-4798-99C1-7122E919A4AF}" type="pres">
      <dgm:prSet presAssocID="{F0C0AD25-2A56-4577-A1DC-EB5A1E1DE499}" presName="vert1" presStyleCnt="0"/>
      <dgm:spPr/>
    </dgm:pt>
    <dgm:pt modelId="{DCD43EE6-2218-4D41-A1B4-82E99D1322CF}" type="pres">
      <dgm:prSet presAssocID="{8B0162CE-CB45-467D-AE32-E2F99B0E0EE8}" presName="thickLine" presStyleLbl="alignNode1" presStyleIdx="3" presStyleCnt="6"/>
      <dgm:spPr>
        <a:ln>
          <a:prstDash val="dash"/>
        </a:ln>
      </dgm:spPr>
    </dgm:pt>
    <dgm:pt modelId="{9BD946E1-E5A6-4E2F-8110-D45E798E123F}" type="pres">
      <dgm:prSet presAssocID="{8B0162CE-CB45-467D-AE32-E2F99B0E0EE8}" presName="horz1" presStyleCnt="0"/>
      <dgm:spPr/>
    </dgm:pt>
    <dgm:pt modelId="{F8C2207B-5D50-4371-8ED9-82F9BBDDAE91}" type="pres">
      <dgm:prSet presAssocID="{8B0162CE-CB45-467D-AE32-E2F99B0E0EE8}" presName="tx1" presStyleLbl="revTx" presStyleIdx="3" presStyleCnt="6"/>
      <dgm:spPr/>
    </dgm:pt>
    <dgm:pt modelId="{DE272281-DE7D-474D-A28B-F6181694553D}" type="pres">
      <dgm:prSet presAssocID="{8B0162CE-CB45-467D-AE32-E2F99B0E0EE8}" presName="vert1" presStyleCnt="0"/>
      <dgm:spPr/>
    </dgm:pt>
    <dgm:pt modelId="{B1EB7D84-197C-4274-BC61-51AECD861952}" type="pres">
      <dgm:prSet presAssocID="{49ABFD2A-91A9-4839-902D-B4BA26A4F3CA}" presName="thickLine" presStyleLbl="alignNode1" presStyleIdx="4" presStyleCnt="6"/>
      <dgm:spPr>
        <a:ln>
          <a:prstDash val="dash"/>
        </a:ln>
      </dgm:spPr>
    </dgm:pt>
    <dgm:pt modelId="{E666F563-2017-424E-85EE-6B16D69DB812}" type="pres">
      <dgm:prSet presAssocID="{49ABFD2A-91A9-4839-902D-B4BA26A4F3CA}" presName="horz1" presStyleCnt="0"/>
      <dgm:spPr/>
    </dgm:pt>
    <dgm:pt modelId="{9A326EB3-C8C7-4E91-B4E8-167296369301}" type="pres">
      <dgm:prSet presAssocID="{49ABFD2A-91A9-4839-902D-B4BA26A4F3CA}" presName="tx1" presStyleLbl="revTx" presStyleIdx="4" presStyleCnt="6"/>
      <dgm:spPr/>
    </dgm:pt>
    <dgm:pt modelId="{23936D9D-EB44-4251-B197-25986EF7088B}" type="pres">
      <dgm:prSet presAssocID="{49ABFD2A-91A9-4839-902D-B4BA26A4F3CA}" presName="vert1" presStyleCnt="0"/>
      <dgm:spPr/>
    </dgm:pt>
    <dgm:pt modelId="{E9205EFE-7ECA-43B0-AA01-B7ACAF71E58C}" type="pres">
      <dgm:prSet presAssocID="{00183F9B-90C2-4A07-A8BA-1508DEE6F7F6}" presName="thickLine" presStyleLbl="alignNode1" presStyleIdx="5" presStyleCnt="6"/>
      <dgm:spPr>
        <a:ln>
          <a:prstDash val="dash"/>
        </a:ln>
      </dgm:spPr>
    </dgm:pt>
    <dgm:pt modelId="{C0EC45B3-298C-470A-ADBF-91E93AA9BDEA}" type="pres">
      <dgm:prSet presAssocID="{00183F9B-90C2-4A07-A8BA-1508DEE6F7F6}" presName="horz1" presStyleCnt="0"/>
      <dgm:spPr/>
    </dgm:pt>
    <dgm:pt modelId="{144AD10C-C696-4257-BB26-6601429C1D7F}" type="pres">
      <dgm:prSet presAssocID="{00183F9B-90C2-4A07-A8BA-1508DEE6F7F6}" presName="tx1" presStyleLbl="revTx" presStyleIdx="5" presStyleCnt="6"/>
      <dgm:spPr/>
    </dgm:pt>
    <dgm:pt modelId="{D962A331-4D86-474C-BF1C-73086CEF9515}" type="pres">
      <dgm:prSet presAssocID="{00183F9B-90C2-4A07-A8BA-1508DEE6F7F6}" presName="vert1" presStyleCnt="0"/>
      <dgm:spPr/>
    </dgm:pt>
  </dgm:ptLst>
  <dgm:cxnLst>
    <dgm:cxn modelId="{FACCF802-96D3-4F87-8D86-A2C2753E17F9}" type="presOf" srcId="{00183F9B-90C2-4A07-A8BA-1508DEE6F7F6}" destId="{144AD10C-C696-4257-BB26-6601429C1D7F}" srcOrd="0" destOrd="0" presId="urn:microsoft.com/office/officeart/2008/layout/LinedList"/>
    <dgm:cxn modelId="{60AE471B-7EF1-47B0-81CC-64E6917D2C94}" srcId="{2E6C16F3-1F83-B54E-8DB0-6F43FBCDB4F6}" destId="{49ABFD2A-91A9-4839-902D-B4BA26A4F3CA}" srcOrd="4" destOrd="0" parTransId="{57FCB18D-64B7-4511-8433-C17B098D3E76}" sibTransId="{11933C4F-B2CE-4021-BE85-DFA4F827BF76}"/>
    <dgm:cxn modelId="{1E6D9D26-7C80-4272-B85F-0369ED7FB913}" type="presOf" srcId="{49ABFD2A-91A9-4839-902D-B4BA26A4F3CA}" destId="{9A326EB3-C8C7-4E91-B4E8-167296369301}" srcOrd="0" destOrd="0" presId="urn:microsoft.com/office/officeart/2008/layout/LinedList"/>
    <dgm:cxn modelId="{2F01DD41-2E95-4354-B2CB-8CDA79688A62}" srcId="{2E6C16F3-1F83-B54E-8DB0-6F43FBCDB4F6}" destId="{168D67D2-D6CF-4C13-8B46-A88327D6125F}" srcOrd="1" destOrd="0" parTransId="{627250D7-999D-4B3B-8007-B76C2864307B}" sibTransId="{49284C68-D82F-4AE1-AD3F-4C81242D51F3}"/>
    <dgm:cxn modelId="{25CA8882-FD2B-4554-8FFD-254F6EE35A82}" srcId="{2E6C16F3-1F83-B54E-8DB0-6F43FBCDB4F6}" destId="{F0C0AD25-2A56-4577-A1DC-EB5A1E1DE499}" srcOrd="2" destOrd="0" parTransId="{ED23C1D2-5E1D-4545-BDD6-4661D9C27650}" sibTransId="{3D13C73C-15AB-4B66-B8F5-FE528C1CF3D9}"/>
    <dgm:cxn modelId="{5D411987-361E-4B5F-BCC5-1D3DE19D9063}" type="presOf" srcId="{A111571A-B5B4-174B-9947-9572DD53D956}" destId="{F8EF69FF-67B0-4A87-B078-63C933499915}" srcOrd="0" destOrd="0" presId="urn:microsoft.com/office/officeart/2008/layout/LinedList"/>
    <dgm:cxn modelId="{10282B9B-1A28-46A1-B36A-B73BF1BBB31F}" type="presOf" srcId="{168D67D2-D6CF-4C13-8B46-A88327D6125F}" destId="{ED03791C-22F8-4A2A-AA91-C297D679A54B}" srcOrd="0" destOrd="0" presId="urn:microsoft.com/office/officeart/2008/layout/LinedList"/>
    <dgm:cxn modelId="{C13838AF-4380-4AC7-8504-3BFB28673717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03FB1ED9-E7F7-4C7C-A844-0DEF2D8D3F9E}" srcId="{2E6C16F3-1F83-B54E-8DB0-6F43FBCDB4F6}" destId="{8B0162CE-CB45-467D-AE32-E2F99B0E0EE8}" srcOrd="3" destOrd="0" parTransId="{71FAE97A-1BE7-4BFF-BF6D-AB882C762349}" sibTransId="{7965088C-1072-4488-AEA0-5293DB5183F0}"/>
    <dgm:cxn modelId="{8066E1DE-CE62-4DE6-94B4-B62A7273F381}" type="presOf" srcId="{F0C0AD25-2A56-4577-A1DC-EB5A1E1DE499}" destId="{8CA8F7CE-EBDE-41DC-BB7B-2B39D0045B59}" srcOrd="0" destOrd="0" presId="urn:microsoft.com/office/officeart/2008/layout/LinedList"/>
    <dgm:cxn modelId="{CB26F4E0-D1DA-4ADD-890D-AC43BCD3851B}" type="presOf" srcId="{8B0162CE-CB45-467D-AE32-E2F99B0E0EE8}" destId="{F8C2207B-5D50-4371-8ED9-82F9BBDDAE91}" srcOrd="0" destOrd="0" presId="urn:microsoft.com/office/officeart/2008/layout/LinedList"/>
    <dgm:cxn modelId="{095252F7-0B1C-4667-9596-A8BCD8F59383}" srcId="{2E6C16F3-1F83-B54E-8DB0-6F43FBCDB4F6}" destId="{00183F9B-90C2-4A07-A8BA-1508DEE6F7F6}" srcOrd="5" destOrd="0" parTransId="{37D48118-2222-4709-8326-C12172EAEA4C}" sibTransId="{9EE394DA-25C9-49D2-A2B2-5A921133C13B}"/>
    <dgm:cxn modelId="{6A4E83B6-3375-433C-B78F-C76B44F2BEC2}" type="presParOf" srcId="{5098F3FB-49B8-4C7E-AC01-27E5BA6F9359}" destId="{0A1BFE59-4D25-45C8-AA65-0635711A400B}" srcOrd="0" destOrd="0" presId="urn:microsoft.com/office/officeart/2008/layout/LinedList"/>
    <dgm:cxn modelId="{336FBAD8-B7BC-4E3A-8563-ED1E9B2789BE}" type="presParOf" srcId="{5098F3FB-49B8-4C7E-AC01-27E5BA6F9359}" destId="{EFBB74B3-4ABD-4F1F-9914-23992B93FEF5}" srcOrd="1" destOrd="0" presId="urn:microsoft.com/office/officeart/2008/layout/LinedList"/>
    <dgm:cxn modelId="{05E53615-4BFA-427D-B2A7-7EE6AFA6BA50}" type="presParOf" srcId="{EFBB74B3-4ABD-4F1F-9914-23992B93FEF5}" destId="{F8EF69FF-67B0-4A87-B078-63C933499915}" srcOrd="0" destOrd="0" presId="urn:microsoft.com/office/officeart/2008/layout/LinedList"/>
    <dgm:cxn modelId="{5F73E5E3-6B5E-497B-AB01-C409D905A6EB}" type="presParOf" srcId="{EFBB74B3-4ABD-4F1F-9914-23992B93FEF5}" destId="{4F1C1B55-E17E-4AA5-99E1-163383D36C5A}" srcOrd="1" destOrd="0" presId="urn:microsoft.com/office/officeart/2008/layout/LinedList"/>
    <dgm:cxn modelId="{E1DBBF6D-7EBB-45D0-80FF-7466D30828AC}" type="presParOf" srcId="{5098F3FB-49B8-4C7E-AC01-27E5BA6F9359}" destId="{9C9A9058-B06E-4203-A76C-A12B4D849B92}" srcOrd="2" destOrd="0" presId="urn:microsoft.com/office/officeart/2008/layout/LinedList"/>
    <dgm:cxn modelId="{5626F96F-FC62-48DC-9830-B79AE1982164}" type="presParOf" srcId="{5098F3FB-49B8-4C7E-AC01-27E5BA6F9359}" destId="{E43C7048-473C-449D-B377-F7C9D71B7FB2}" srcOrd="3" destOrd="0" presId="urn:microsoft.com/office/officeart/2008/layout/LinedList"/>
    <dgm:cxn modelId="{FCD5F1EB-F509-4A77-998B-EB77F75E781F}" type="presParOf" srcId="{E43C7048-473C-449D-B377-F7C9D71B7FB2}" destId="{ED03791C-22F8-4A2A-AA91-C297D679A54B}" srcOrd="0" destOrd="0" presId="urn:microsoft.com/office/officeart/2008/layout/LinedList"/>
    <dgm:cxn modelId="{355AF688-35A0-4FB6-8C13-0FF04D0104DD}" type="presParOf" srcId="{E43C7048-473C-449D-B377-F7C9D71B7FB2}" destId="{80F7E1A5-04BE-46D0-B491-29ED5F62F216}" srcOrd="1" destOrd="0" presId="urn:microsoft.com/office/officeart/2008/layout/LinedList"/>
    <dgm:cxn modelId="{19568F80-A91B-4401-91D0-B1D8F90D9401}" type="presParOf" srcId="{5098F3FB-49B8-4C7E-AC01-27E5BA6F9359}" destId="{9DF0582F-17E2-4CA6-87D8-7C016D94CDD4}" srcOrd="4" destOrd="0" presId="urn:microsoft.com/office/officeart/2008/layout/LinedList"/>
    <dgm:cxn modelId="{058C0D5D-8506-44C2-A918-BFE99B5C071C}" type="presParOf" srcId="{5098F3FB-49B8-4C7E-AC01-27E5BA6F9359}" destId="{726B91B6-FF0D-4CD9-90DD-4054D182E14A}" srcOrd="5" destOrd="0" presId="urn:microsoft.com/office/officeart/2008/layout/LinedList"/>
    <dgm:cxn modelId="{4E5B5FC6-5924-46A7-93D3-C1649D57AE51}" type="presParOf" srcId="{726B91B6-FF0D-4CD9-90DD-4054D182E14A}" destId="{8CA8F7CE-EBDE-41DC-BB7B-2B39D0045B59}" srcOrd="0" destOrd="0" presId="urn:microsoft.com/office/officeart/2008/layout/LinedList"/>
    <dgm:cxn modelId="{7FAB7C79-B62A-41B0-BD7B-77AB640608D5}" type="presParOf" srcId="{726B91B6-FF0D-4CD9-90DD-4054D182E14A}" destId="{1E893213-321A-4798-99C1-7122E919A4AF}" srcOrd="1" destOrd="0" presId="urn:microsoft.com/office/officeart/2008/layout/LinedList"/>
    <dgm:cxn modelId="{C32966D7-B4F5-4352-BA41-0C7698F1B217}" type="presParOf" srcId="{5098F3FB-49B8-4C7E-AC01-27E5BA6F9359}" destId="{DCD43EE6-2218-4D41-A1B4-82E99D1322CF}" srcOrd="6" destOrd="0" presId="urn:microsoft.com/office/officeart/2008/layout/LinedList"/>
    <dgm:cxn modelId="{B0E91B67-2496-4D4C-AA81-62C53FDD7C0A}" type="presParOf" srcId="{5098F3FB-49B8-4C7E-AC01-27E5BA6F9359}" destId="{9BD946E1-E5A6-4E2F-8110-D45E798E123F}" srcOrd="7" destOrd="0" presId="urn:microsoft.com/office/officeart/2008/layout/LinedList"/>
    <dgm:cxn modelId="{3A2D6C02-D011-4397-99C7-50D4A7E1BA58}" type="presParOf" srcId="{9BD946E1-E5A6-4E2F-8110-D45E798E123F}" destId="{F8C2207B-5D50-4371-8ED9-82F9BBDDAE91}" srcOrd="0" destOrd="0" presId="urn:microsoft.com/office/officeart/2008/layout/LinedList"/>
    <dgm:cxn modelId="{F54F71DA-2C86-4536-AD37-F8B30A48AB59}" type="presParOf" srcId="{9BD946E1-E5A6-4E2F-8110-D45E798E123F}" destId="{DE272281-DE7D-474D-A28B-F6181694553D}" srcOrd="1" destOrd="0" presId="urn:microsoft.com/office/officeart/2008/layout/LinedList"/>
    <dgm:cxn modelId="{38BA669A-2235-481E-832F-BC193E5D319D}" type="presParOf" srcId="{5098F3FB-49B8-4C7E-AC01-27E5BA6F9359}" destId="{B1EB7D84-197C-4274-BC61-51AECD861952}" srcOrd="8" destOrd="0" presId="urn:microsoft.com/office/officeart/2008/layout/LinedList"/>
    <dgm:cxn modelId="{F1B7AC9E-7436-497A-B41E-D61CFA861CF4}" type="presParOf" srcId="{5098F3FB-49B8-4C7E-AC01-27E5BA6F9359}" destId="{E666F563-2017-424E-85EE-6B16D69DB812}" srcOrd="9" destOrd="0" presId="urn:microsoft.com/office/officeart/2008/layout/LinedList"/>
    <dgm:cxn modelId="{1464018D-4A6A-4442-A9A7-D4AF756EBBE5}" type="presParOf" srcId="{E666F563-2017-424E-85EE-6B16D69DB812}" destId="{9A326EB3-C8C7-4E91-B4E8-167296369301}" srcOrd="0" destOrd="0" presId="urn:microsoft.com/office/officeart/2008/layout/LinedList"/>
    <dgm:cxn modelId="{CB6AA2A6-D74A-41F3-9B90-DC5EABED4BC4}" type="presParOf" srcId="{E666F563-2017-424E-85EE-6B16D69DB812}" destId="{23936D9D-EB44-4251-B197-25986EF7088B}" srcOrd="1" destOrd="0" presId="urn:microsoft.com/office/officeart/2008/layout/LinedList"/>
    <dgm:cxn modelId="{AAD1F2DF-D480-4900-9539-2537BBB6AE7B}" type="presParOf" srcId="{5098F3FB-49B8-4C7E-AC01-27E5BA6F9359}" destId="{E9205EFE-7ECA-43B0-AA01-B7ACAF71E58C}" srcOrd="10" destOrd="0" presId="urn:microsoft.com/office/officeart/2008/layout/LinedList"/>
    <dgm:cxn modelId="{BE63966F-EA07-4201-A8F6-5B1A5AB7F520}" type="presParOf" srcId="{5098F3FB-49B8-4C7E-AC01-27E5BA6F9359}" destId="{C0EC45B3-298C-470A-ADBF-91E93AA9BDEA}" srcOrd="11" destOrd="0" presId="urn:microsoft.com/office/officeart/2008/layout/LinedList"/>
    <dgm:cxn modelId="{FC2A5CE8-A039-460E-ABB9-CADB06B841CA}" type="presParOf" srcId="{C0EC45B3-298C-470A-ADBF-91E93AA9BDEA}" destId="{144AD10C-C696-4257-BB26-6601429C1D7F}" srcOrd="0" destOrd="0" presId="urn:microsoft.com/office/officeart/2008/layout/LinedList"/>
    <dgm:cxn modelId="{4170D880-96BA-42A6-BE60-65E45A5E0F07}" type="presParOf" srcId="{C0EC45B3-298C-470A-ADBF-91E93AA9BDEA}" destId="{D962A331-4D86-474C-BF1C-73086CEF9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Przerwać egzamin może przewodniczący ZE (część pisemna) lub przewodniczący ZN (część praktyczna) wypełniając Decyzję </a:t>
          </a:r>
          <a:b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o przerwaniu i unieważnieniu części egzaminu Załącznik  nr 7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C727D285-2EBD-406E-98C4-BFF99953C89D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Zdający może w każdej chwili zakończyć swój egzamin, ale nie wypełnia żadnego oświadczenia. Praca zdającego jest oceniana. Nie ma pojęcia: </a:t>
          </a:r>
          <a:r>
            <a:rPr lang="pl-PL" sz="2400" b="0" i="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rezygnacja z egzaminu</a:t>
          </a:r>
        </a:p>
      </dgm:t>
    </dgm:pt>
    <dgm:pt modelId="{3D54ED9F-0EE0-4A48-9104-100AABA66D86}" type="parTrans" cxnId="{143E39F4-152C-4060-AC5A-566DC060B791}">
      <dgm:prSet/>
      <dgm:spPr/>
      <dgm:t>
        <a:bodyPr/>
        <a:lstStyle/>
        <a:p>
          <a:endParaRPr lang="pl-PL"/>
        </a:p>
      </dgm:t>
    </dgm:pt>
    <dgm:pt modelId="{D6AA4C8E-1EF0-4E9E-AAA2-17E79F18E406}" type="sibTrans" cxnId="{143E39F4-152C-4060-AC5A-566DC060B791}">
      <dgm:prSet/>
      <dgm:spPr/>
      <dgm:t>
        <a:bodyPr/>
        <a:lstStyle/>
        <a:p>
          <a:endParaRPr lang="pl-PL"/>
        </a:p>
      </dgm:t>
    </dgm:pt>
    <dgm:pt modelId="{5FC45FA8-27CE-41C0-8691-6E359FC015C9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Przesyłki materiałów egzaminacyjnych otrzymywane od </a:t>
          </a:r>
          <a:r>
            <a:rPr lang="pl-PL" sz="2400" strike="noStrike" baseline="0" dirty="0">
              <a:solidFill>
                <a:srgbClr val="FF0000"/>
              </a:solidFill>
              <a:latin typeface="Arial Narrow" panose="020B0606020202030204" pitchFamily="34" charset="0"/>
            </a:rPr>
            <a:t>dystrybutora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mogą wyglądać trochę inaczej niż w poprzednich sesjach lub być inaczej zapakowane.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 zmianach będziemy Państwa informować na bieżąco przez Serwis dla dyrektorów</a:t>
          </a:r>
          <a:endParaRPr lang="pl-PL" sz="2400" b="0" i="0" dirty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0ED74AFB-D79A-4558-BADE-570E4365AD45}" type="parTrans" cxnId="{544EDD3D-947D-4FD5-8486-7FA2AD0B9077}">
      <dgm:prSet/>
      <dgm:spPr/>
      <dgm:t>
        <a:bodyPr/>
        <a:lstStyle/>
        <a:p>
          <a:endParaRPr lang="pl-PL"/>
        </a:p>
      </dgm:t>
    </dgm:pt>
    <dgm:pt modelId="{73879D9D-9EB4-40BC-8051-F306B5780724}" type="sibTrans" cxnId="{544EDD3D-947D-4FD5-8486-7FA2AD0B9077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 custLinFactY="-100000" custLinFactNeighborY="-107403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20708" custLinFactNeighborY="-8641"/>
      <dgm:spPr/>
    </dgm:pt>
    <dgm:pt modelId="{4F1C1B55-E17E-4AA5-99E1-163383D36C5A}" type="pres">
      <dgm:prSet presAssocID="{A111571A-B5B4-174B-9947-9572DD53D956}" presName="vert1" presStyleCnt="0"/>
      <dgm:spPr/>
    </dgm:pt>
    <dgm:pt modelId="{039D290C-5E04-4917-A235-84C9990FE104}" type="pres">
      <dgm:prSet presAssocID="{C727D285-2EBD-406E-98C4-BFF99953C89D}" presName="thickLine" presStyleLbl="alignNode1" presStyleIdx="1" presStyleCnt="3" custLinFactNeighborY="-19743"/>
      <dgm:spPr>
        <a:ln>
          <a:solidFill>
            <a:srgbClr val="FF0000"/>
          </a:solidFill>
        </a:ln>
      </dgm:spPr>
    </dgm:pt>
    <dgm:pt modelId="{3E54D305-C2CA-4202-AB91-07BF0A87A8FD}" type="pres">
      <dgm:prSet presAssocID="{C727D285-2EBD-406E-98C4-BFF99953C89D}" presName="horz1" presStyleCnt="0"/>
      <dgm:spPr/>
    </dgm:pt>
    <dgm:pt modelId="{3755BDC8-17F1-4843-BD7A-A7AC984A3409}" type="pres">
      <dgm:prSet presAssocID="{C727D285-2EBD-406E-98C4-BFF99953C89D}" presName="tx1" presStyleLbl="revTx" presStyleIdx="1" presStyleCnt="3" custScaleY="21090" custLinFactNeighborX="-5" custLinFactNeighborY="260"/>
      <dgm:spPr/>
    </dgm:pt>
    <dgm:pt modelId="{286493C4-A5AD-4812-922A-9B76D287F699}" type="pres">
      <dgm:prSet presAssocID="{C727D285-2EBD-406E-98C4-BFF99953C89D}" presName="vert1" presStyleCnt="0"/>
      <dgm:spPr/>
    </dgm:pt>
    <dgm:pt modelId="{AFEC7839-886D-4D59-908D-E15EA336E7E9}" type="pres">
      <dgm:prSet presAssocID="{5FC45FA8-27CE-41C0-8691-6E359FC015C9}" presName="thickLine" presStyleLbl="alignNode1" presStyleIdx="2" presStyleCnt="3" custLinFactNeighborX="-60" custLinFactNeighborY="13698"/>
      <dgm:spPr>
        <a:ln>
          <a:solidFill>
            <a:srgbClr val="FF0000"/>
          </a:solidFill>
        </a:ln>
      </dgm:spPr>
    </dgm:pt>
    <dgm:pt modelId="{B32D8835-8741-478E-B833-42051B05FBF3}" type="pres">
      <dgm:prSet presAssocID="{5FC45FA8-27CE-41C0-8691-6E359FC015C9}" presName="horz1" presStyleCnt="0"/>
      <dgm:spPr/>
    </dgm:pt>
    <dgm:pt modelId="{C90CBD0D-62CB-42DB-9C78-6AC9D479B46E}" type="pres">
      <dgm:prSet presAssocID="{5FC45FA8-27CE-41C0-8691-6E359FC015C9}" presName="tx1" presStyleLbl="revTx" presStyleIdx="2" presStyleCnt="3" custScaleY="26288" custLinFactNeighborX="-5" custLinFactNeighborY="5865"/>
      <dgm:spPr/>
    </dgm:pt>
    <dgm:pt modelId="{AA865641-F30C-4742-9156-99271CDF1E19}" type="pres">
      <dgm:prSet presAssocID="{5FC45FA8-27CE-41C0-8691-6E359FC015C9}" presName="vert1" presStyleCnt="0"/>
      <dgm:spPr/>
    </dgm:pt>
  </dgm:ptLst>
  <dgm:cxnLst>
    <dgm:cxn modelId="{544EDD3D-947D-4FD5-8486-7FA2AD0B9077}" srcId="{2E6C16F3-1F83-B54E-8DB0-6F43FBCDB4F6}" destId="{5FC45FA8-27CE-41C0-8691-6E359FC015C9}" srcOrd="2" destOrd="0" parTransId="{0ED74AFB-D79A-4558-BADE-570E4365AD45}" sibTransId="{73879D9D-9EB4-40BC-8051-F306B5780724}"/>
    <dgm:cxn modelId="{87CD2169-2D0B-48D5-B31D-677811A7A640}" type="presOf" srcId="{2E6C16F3-1F83-B54E-8DB0-6F43FBCDB4F6}" destId="{5098F3FB-49B8-4C7E-AC01-27E5BA6F9359}" srcOrd="0" destOrd="0" presId="urn:microsoft.com/office/officeart/2008/layout/LinedList"/>
    <dgm:cxn modelId="{C1D9A37A-AEED-4BC4-BEE6-7E003486663A}" type="presOf" srcId="{C727D285-2EBD-406E-98C4-BFF99953C89D}" destId="{3755BDC8-17F1-4843-BD7A-A7AC984A340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1D0CFCC-201F-4FF7-BB05-C0762E6AE516}" type="presOf" srcId="{A111571A-B5B4-174B-9947-9572DD53D956}" destId="{F8EF69FF-67B0-4A87-B078-63C933499915}" srcOrd="0" destOrd="0" presId="urn:microsoft.com/office/officeart/2008/layout/LinedList"/>
    <dgm:cxn modelId="{7B5A69D5-F021-4687-B046-0552706ED1D1}" type="presOf" srcId="{5FC45FA8-27CE-41C0-8691-6E359FC015C9}" destId="{C90CBD0D-62CB-42DB-9C78-6AC9D479B46E}" srcOrd="0" destOrd="0" presId="urn:microsoft.com/office/officeart/2008/layout/LinedList"/>
    <dgm:cxn modelId="{143E39F4-152C-4060-AC5A-566DC060B791}" srcId="{2E6C16F3-1F83-B54E-8DB0-6F43FBCDB4F6}" destId="{C727D285-2EBD-406E-98C4-BFF99953C89D}" srcOrd="1" destOrd="0" parTransId="{3D54ED9F-0EE0-4A48-9104-100AABA66D86}" sibTransId="{D6AA4C8E-1EF0-4E9E-AAA2-17E79F18E406}"/>
    <dgm:cxn modelId="{FB5F7DE0-D383-440C-866D-FBC9A68545DA}" type="presParOf" srcId="{5098F3FB-49B8-4C7E-AC01-27E5BA6F9359}" destId="{0A1BFE59-4D25-45C8-AA65-0635711A400B}" srcOrd="0" destOrd="0" presId="urn:microsoft.com/office/officeart/2008/layout/LinedList"/>
    <dgm:cxn modelId="{11DCB0BC-6822-4493-A38C-DA6868280C89}" type="presParOf" srcId="{5098F3FB-49B8-4C7E-AC01-27E5BA6F9359}" destId="{EFBB74B3-4ABD-4F1F-9914-23992B93FEF5}" srcOrd="1" destOrd="0" presId="urn:microsoft.com/office/officeart/2008/layout/LinedList"/>
    <dgm:cxn modelId="{03F788B2-CFEB-49A6-A7A3-73022724853B}" type="presParOf" srcId="{EFBB74B3-4ABD-4F1F-9914-23992B93FEF5}" destId="{F8EF69FF-67B0-4A87-B078-63C933499915}" srcOrd="0" destOrd="0" presId="urn:microsoft.com/office/officeart/2008/layout/LinedList"/>
    <dgm:cxn modelId="{8713B9D6-2479-40AC-88DC-3417CE5BBC69}" type="presParOf" srcId="{EFBB74B3-4ABD-4F1F-9914-23992B93FEF5}" destId="{4F1C1B55-E17E-4AA5-99E1-163383D36C5A}" srcOrd="1" destOrd="0" presId="urn:microsoft.com/office/officeart/2008/layout/LinedList"/>
    <dgm:cxn modelId="{124EDC87-80FC-4806-8904-D77FED241375}" type="presParOf" srcId="{5098F3FB-49B8-4C7E-AC01-27E5BA6F9359}" destId="{039D290C-5E04-4917-A235-84C9990FE104}" srcOrd="2" destOrd="0" presId="urn:microsoft.com/office/officeart/2008/layout/LinedList"/>
    <dgm:cxn modelId="{2A6B1590-BAA0-4FAF-8117-A7CC5BC1B371}" type="presParOf" srcId="{5098F3FB-49B8-4C7E-AC01-27E5BA6F9359}" destId="{3E54D305-C2CA-4202-AB91-07BF0A87A8FD}" srcOrd="3" destOrd="0" presId="urn:microsoft.com/office/officeart/2008/layout/LinedList"/>
    <dgm:cxn modelId="{CFE15483-C982-4CA4-AAE6-70BCBDD93D5E}" type="presParOf" srcId="{3E54D305-C2CA-4202-AB91-07BF0A87A8FD}" destId="{3755BDC8-17F1-4843-BD7A-A7AC984A3409}" srcOrd="0" destOrd="0" presId="urn:microsoft.com/office/officeart/2008/layout/LinedList"/>
    <dgm:cxn modelId="{E52AEBA9-368D-48C7-888D-F42A492D236D}" type="presParOf" srcId="{3E54D305-C2CA-4202-AB91-07BF0A87A8FD}" destId="{286493C4-A5AD-4812-922A-9B76D287F699}" srcOrd="1" destOrd="0" presId="urn:microsoft.com/office/officeart/2008/layout/LinedList"/>
    <dgm:cxn modelId="{36BA6CF6-2527-4874-BF73-85D797A21EAC}" type="presParOf" srcId="{5098F3FB-49B8-4C7E-AC01-27E5BA6F9359}" destId="{AFEC7839-886D-4D59-908D-E15EA336E7E9}" srcOrd="4" destOrd="0" presId="urn:microsoft.com/office/officeart/2008/layout/LinedList"/>
    <dgm:cxn modelId="{2C014033-D1C3-4556-9C47-EFA2A6EEECE0}" type="presParOf" srcId="{5098F3FB-49B8-4C7E-AC01-27E5BA6F9359}" destId="{B32D8835-8741-478E-B833-42051B05FBF3}" srcOrd="5" destOrd="0" presId="urn:microsoft.com/office/officeart/2008/layout/LinedList"/>
    <dgm:cxn modelId="{C3E5BB82-F084-43FD-B8C6-9E762751699C}" type="presParOf" srcId="{B32D8835-8741-478E-B833-42051B05FBF3}" destId="{C90CBD0D-62CB-42DB-9C78-6AC9D479B46E}" srcOrd="0" destOrd="0" presId="urn:microsoft.com/office/officeart/2008/layout/LinedList"/>
    <dgm:cxn modelId="{25E58B74-D246-4289-B73C-528638D04E1C}" type="presParOf" srcId="{B32D8835-8741-478E-B833-42051B05FBF3}" destId="{AA865641-F30C-4742-9156-99271CDF1E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</a:pP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Absolwenci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mogą dwa razy bezpłatnie zdawać egzamin.</a:t>
          </a:r>
          <a:b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Przy trzecim i kolejnych egzaminach wnoszą opłatę. Na dwa miesiące przed egzaminem </a:t>
          </a:r>
          <a:r>
            <a:rPr lang="pl-PL" sz="2400" b="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OKE informuje ich pisemnie o numerze konta bankowego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, na które muszą wnieść opłatę</a:t>
          </a:r>
          <a:endParaRPr lang="pl-PL" sz="2400" strike="noStrike" baseline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marL="0" algn="just">
            <a:lnSpc>
              <a:spcPct val="100000"/>
            </a:lnSpc>
            <a:spcBef>
              <a:spcPts val="0"/>
            </a:spcBef>
          </a:pPr>
          <a:endParaRPr lang="pl-PL" sz="2000" strike="sngStrike" dirty="0">
            <a:solidFill>
              <a:srgbClr val="000099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  <a:p>
          <a:pPr marL="0" algn="just">
            <a:lnSpc>
              <a:spcPct val="100000"/>
            </a:lnSpc>
            <a:spcBef>
              <a:spcPts val="0"/>
            </a:spcBef>
          </a:pP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Przy planowaniu następnej sesji egzaminacyjnej prosimy,</a:t>
          </a:r>
          <a:b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żeby w kwalifikacjach, w których jest to możliwe: </a:t>
          </a:r>
        </a:p>
        <a:p>
          <a:pPr marL="0" indent="0" algn="just">
            <a:lnSpc>
              <a:spcPct val="90000"/>
            </a:lnSpc>
            <a:spcBef>
              <a:spcPts val="0"/>
            </a:spcBef>
          </a:pPr>
          <a:r>
            <a:rPr lang="pl-PL" sz="2000" b="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-</a:t>
          </a:r>
          <a:r>
            <a:rPr lang="pl-PL" sz="2000" b="1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egzaminator oceniał w sali 6 zdających</a:t>
          </a: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- model </a:t>
          </a:r>
          <a:r>
            <a:rPr lang="pl-PL" sz="2000" b="1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</a:t>
          </a: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i </a:t>
          </a:r>
          <a:r>
            <a:rPr lang="pl-PL" sz="2000" b="1" strike="sngStrike" dirty="0" err="1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wk</a:t>
          </a: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</a:t>
          </a:r>
        </a:p>
        <a:p>
          <a:pPr marL="0" indent="-180975" algn="just">
            <a:lnSpc>
              <a:spcPct val="90000"/>
            </a:lnSpc>
            <a:spcBef>
              <a:spcPts val="0"/>
            </a:spcBef>
          </a:pP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- zapewnili Państwo </a:t>
          </a:r>
          <a:r>
            <a:rPr lang="pl-PL" sz="2000" b="1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co najmniej 10 stanowisk egzaminacyjnych w jednej Sali</a:t>
          </a:r>
          <a:br>
            <a:rPr lang="pl-PL" sz="2000" b="1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000" b="1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  - </a:t>
          </a:r>
          <a:r>
            <a:rPr lang="pl-PL" sz="2000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model </a:t>
          </a:r>
          <a:r>
            <a:rPr lang="pl-PL" sz="2000" b="1" strike="sngStrike" dirty="0" err="1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dk</a:t>
          </a:r>
          <a:r>
            <a:rPr lang="pl-PL" sz="2000" b="1" strike="sngStrike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</a:t>
          </a:r>
        </a:p>
        <a:p>
          <a:pPr marL="0" indent="-180975" algn="ctr">
            <a:lnSpc>
              <a:spcPct val="90000"/>
            </a:lnSpc>
            <a:spcBef>
              <a:spcPts val="0"/>
            </a:spcBef>
          </a:pPr>
          <a:endParaRPr lang="pl-PL" sz="1200" b="1" dirty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  <a:p>
          <a:pPr marL="0" indent="-180975" algn="ctr">
            <a:lnSpc>
              <a:spcPct val="90000"/>
            </a:lnSpc>
            <a:spcBef>
              <a:spcPts val="0"/>
            </a:spcBef>
          </a:pPr>
          <a:r>
            <a:rPr lang="pl-PL" sz="2000" b="1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tej sesji egzaminacyjnej ważniejsze jest zachowanie bezpiecznych warunków przeprowadzenia egzaminów!</a:t>
          </a:r>
        </a:p>
        <a:p>
          <a:pPr marL="0" indent="-180975" algn="ctr">
            <a:lnSpc>
              <a:spcPct val="90000"/>
            </a:lnSpc>
            <a:spcBef>
              <a:spcPts val="0"/>
            </a:spcBef>
          </a:pPr>
          <a:endParaRPr lang="pl-PL" sz="1200" b="1" dirty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  <a:p>
          <a:pPr marL="0" indent="-180975" algn="ctr">
            <a:lnSpc>
              <a:spcPct val="90000"/>
            </a:lnSpc>
            <a:spcBef>
              <a:spcPts val="0"/>
            </a:spcBef>
          </a:pPr>
          <a:r>
            <a:rPr lang="pl-PL" sz="1600" b="1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  <a:hlinkClick xmlns:r="http://schemas.openxmlformats.org/officeDocument/2006/relationships" r:id="rId1"/>
            </a:rPr>
            <a:t>Wytyczne dotyczące organizowania i przeprowadzania w 2021 r. egzaminów w związku</a:t>
          </a:r>
          <a:br>
            <a:rPr lang="pl-PL" sz="1600" b="1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  <a:hlinkClick xmlns:r="http://schemas.openxmlformats.org/officeDocument/2006/relationships" r:id="rId1"/>
            </a:rPr>
          </a:br>
          <a:r>
            <a:rPr lang="pl-PL" sz="1600" b="1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  <a:hlinkClick xmlns:r="http://schemas.openxmlformats.org/officeDocument/2006/relationships" r:id="rId1"/>
            </a:rPr>
            <a:t> z epidemią SARS-CoV-2</a:t>
          </a:r>
          <a:r>
            <a:rPr lang="pl-PL" sz="1600" b="1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 </a:t>
          </a:r>
          <a:endParaRPr lang="pl-PL" sz="1600" b="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 custLinFactNeighborY="8352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81032" custLinFactNeighborY="5245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LinFactNeighborY="5968"/>
      <dgm:spPr>
        <a:ln>
          <a:solidFill>
            <a:srgbClr val="FF0000"/>
          </a:solidFill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161071" custLinFactNeighborX="0" custLinFactNeighborY="19427"/>
      <dgm:spPr/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87CD2169-2D0B-48D5-B31D-677811A7A640}" type="presOf" srcId="{2E6C16F3-1F83-B54E-8DB0-6F43FBCDB4F6}" destId="{5098F3FB-49B8-4C7E-AC01-27E5BA6F9359}" srcOrd="0" destOrd="0" presId="urn:microsoft.com/office/officeart/2008/layout/LinedList"/>
    <dgm:cxn modelId="{6922BA9A-A298-4B5E-AC62-8A5BD59C1F5F}" type="presOf" srcId="{7BDDD5BC-4B2D-944E-A524-08C8EFC92CC3}" destId="{C41F0860-389A-458B-8217-E8F0691FFC60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1D0CFCC-201F-4FF7-BB05-C0762E6AE516}" type="presOf" srcId="{A111571A-B5B4-174B-9947-9572DD53D956}" destId="{F8EF69FF-67B0-4A87-B078-63C933499915}" srcOrd="0" destOrd="0" presId="urn:microsoft.com/office/officeart/2008/layout/LinedList"/>
    <dgm:cxn modelId="{FB5F7DE0-D383-440C-866D-FBC9A68545DA}" type="presParOf" srcId="{5098F3FB-49B8-4C7E-AC01-27E5BA6F9359}" destId="{0A1BFE59-4D25-45C8-AA65-0635711A400B}" srcOrd="0" destOrd="0" presId="urn:microsoft.com/office/officeart/2008/layout/LinedList"/>
    <dgm:cxn modelId="{11DCB0BC-6822-4493-A38C-DA6868280C89}" type="presParOf" srcId="{5098F3FB-49B8-4C7E-AC01-27E5BA6F9359}" destId="{EFBB74B3-4ABD-4F1F-9914-23992B93FEF5}" srcOrd="1" destOrd="0" presId="urn:microsoft.com/office/officeart/2008/layout/LinedList"/>
    <dgm:cxn modelId="{03F788B2-CFEB-49A6-A7A3-73022724853B}" type="presParOf" srcId="{EFBB74B3-4ABD-4F1F-9914-23992B93FEF5}" destId="{F8EF69FF-67B0-4A87-B078-63C933499915}" srcOrd="0" destOrd="0" presId="urn:microsoft.com/office/officeart/2008/layout/LinedList"/>
    <dgm:cxn modelId="{8713B9D6-2479-40AC-88DC-3417CE5BBC69}" type="presParOf" srcId="{EFBB74B3-4ABD-4F1F-9914-23992B93FEF5}" destId="{4F1C1B55-E17E-4AA5-99E1-163383D36C5A}" srcOrd="1" destOrd="0" presId="urn:microsoft.com/office/officeart/2008/layout/LinedList"/>
    <dgm:cxn modelId="{1DAAF39E-7003-47A9-B687-ABC9E174B72D}" type="presParOf" srcId="{5098F3FB-49B8-4C7E-AC01-27E5BA6F9359}" destId="{13B677DA-3366-43B1-91EA-98B74AD4AE60}" srcOrd="2" destOrd="0" presId="urn:microsoft.com/office/officeart/2008/layout/LinedList"/>
    <dgm:cxn modelId="{323460FA-30A3-458B-9A04-F54763C341EC}" type="presParOf" srcId="{5098F3FB-49B8-4C7E-AC01-27E5BA6F9359}" destId="{0C5696EA-FA22-4590-B27E-9E37AF2C4FB6}" srcOrd="3" destOrd="0" presId="urn:microsoft.com/office/officeart/2008/layout/LinedList"/>
    <dgm:cxn modelId="{A1F57EFE-C110-4BB9-9AE4-898FA672236A}" type="presParOf" srcId="{0C5696EA-FA22-4590-B27E-9E37AF2C4FB6}" destId="{C41F0860-389A-458B-8217-E8F0691FFC60}" srcOrd="0" destOrd="0" presId="urn:microsoft.com/office/officeart/2008/layout/LinedList"/>
    <dgm:cxn modelId="{120B1AF7-0443-4C2B-8CAE-01990132F834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Egzaminatorzy podczas sprawdzania prac po sesji styczeń-luty 2021 zgłosili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przypadki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niesamodzielnej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pracy zdających: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l-PL" sz="2400" b="0" strike="noStrike" baseline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EE.09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w 6 szkołach 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14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z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20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prac</a:t>
          </a: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E.14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1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pracę </a:t>
          </a: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Z.13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3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z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3 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prac</a:t>
          </a: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BPO.01 </a:t>
          </a:r>
          <a:r>
            <a:rPr lang="pl-PL" sz="2400" b="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18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 z </a:t>
          </a:r>
          <a:r>
            <a:rPr lang="pl-PL" sz="2400" b="1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18 </a:t>
          </a:r>
          <a:r>
            <a:rPr lang="pl-PL" sz="2400" strike="noStrike" baseline="0" dirty="0">
              <a:solidFill>
                <a:srgbClr val="000099"/>
              </a:solidFill>
              <a:latin typeface="Arial Narrow" panose="020B0606020202030204" pitchFamily="34" charset="0"/>
            </a:rPr>
            <a:t>prac</a:t>
          </a:r>
          <a:endParaRPr lang="pl-PL" sz="2400" b="1" strike="noStrike" baseline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1" custLinFactNeighborX="-5" custLinFactNeighborY="-62103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1" custScaleY="100098" custLinFactNeighborX="-116" custLinFactNeighborY="-11268"/>
      <dgm:spPr/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87CD2169-2D0B-48D5-B31D-677811A7A640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1D0CFCC-201F-4FF7-BB05-C0762E6AE516}" type="presOf" srcId="{A111571A-B5B4-174B-9947-9572DD53D956}" destId="{F8EF69FF-67B0-4A87-B078-63C933499915}" srcOrd="0" destOrd="0" presId="urn:microsoft.com/office/officeart/2008/layout/LinedList"/>
    <dgm:cxn modelId="{FB5F7DE0-D383-440C-866D-FBC9A68545DA}" type="presParOf" srcId="{5098F3FB-49B8-4C7E-AC01-27E5BA6F9359}" destId="{0A1BFE59-4D25-45C8-AA65-0635711A400B}" srcOrd="0" destOrd="0" presId="urn:microsoft.com/office/officeart/2008/layout/LinedList"/>
    <dgm:cxn modelId="{11DCB0BC-6822-4493-A38C-DA6868280C89}" type="presParOf" srcId="{5098F3FB-49B8-4C7E-AC01-27E5BA6F9359}" destId="{EFBB74B3-4ABD-4F1F-9914-23992B93FEF5}" srcOrd="1" destOrd="0" presId="urn:microsoft.com/office/officeart/2008/layout/LinedList"/>
    <dgm:cxn modelId="{03F788B2-CFEB-49A6-A7A3-73022724853B}" type="presParOf" srcId="{EFBB74B3-4ABD-4F1F-9914-23992B93FEF5}" destId="{F8EF69FF-67B0-4A87-B078-63C933499915}" srcOrd="0" destOrd="0" presId="urn:microsoft.com/office/officeart/2008/layout/LinedList"/>
    <dgm:cxn modelId="{8713B9D6-2479-40AC-88DC-3417CE5BBC69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Aft>
              <a:spcPts val="1200"/>
            </a:spcAft>
          </a:pP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zgłoszenia chęci przystąpienia zdających do egzaminu w więcej niż jednej kwalifikacji i wystąpienia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kolizji terminów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zarówno części pisemnej, jak i praktycznej egzaminu zawodowego     w formułach 2012 i 2017, należy sprawdzać, czy dotyczy                     to uczniów/słuchaczy/ absolwentów Państwa szkoły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10000"/>
            </a:lnSpc>
          </a:pP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takiej sytuacji należy poinformować danego zdającego o potrzebie dokonania przez niego wyboru jednej kwalifikacji i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złożenia rezygnacji 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drugiej, ponieważ nie ma możliwości przystąpienia        do więcej niż jednego egzaminu w danym terminie o tej samej godzinie</a:t>
          </a:r>
          <a:endParaRPr lang="pl-PL" sz="2400" b="0" dirty="0">
            <a:solidFill>
              <a:srgbClr val="000099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24184" custLinFactY="-49374" custLinFactNeighborX="-5" custLinFactNeighborY="-100000"/>
      <dgm:spPr/>
    </dgm:pt>
    <dgm:pt modelId="{4F1C1B55-E17E-4AA5-99E1-163383D36C5A}" type="pres">
      <dgm:prSet presAssocID="{A111571A-B5B4-174B-9947-9572DD53D956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2" custLinFactNeighborX="-5" custLinFactNeighborY="1028"/>
      <dgm:spPr>
        <a:ln>
          <a:solidFill>
            <a:srgbClr val="FF0000"/>
          </a:solidFill>
        </a:ln>
      </dgm:spPr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2" custScaleY="192445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5D411987-361E-4B5F-BCC5-1D3DE19D9063}" type="presOf" srcId="{A111571A-B5B4-174B-9947-9572DD53D956}" destId="{F8EF69FF-67B0-4A87-B078-63C933499915}" srcOrd="0" destOrd="0" presId="urn:microsoft.com/office/officeart/2008/layout/LinedList"/>
    <dgm:cxn modelId="{C13838AF-4380-4AC7-8504-3BFB28673717}" type="presOf" srcId="{2E6C16F3-1F83-B54E-8DB0-6F43FBCDB4F6}" destId="{5098F3FB-49B8-4C7E-AC01-27E5BA6F9359}" srcOrd="0" destOrd="0" presId="urn:microsoft.com/office/officeart/2008/layout/LinedList"/>
    <dgm:cxn modelId="{874170B9-B5D8-41BC-A347-EB9914F25163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6A4E83B6-3375-433C-B78F-C76B44F2BEC2}" type="presParOf" srcId="{5098F3FB-49B8-4C7E-AC01-27E5BA6F9359}" destId="{0A1BFE59-4D25-45C8-AA65-0635711A400B}" srcOrd="0" destOrd="0" presId="urn:microsoft.com/office/officeart/2008/layout/LinedList"/>
    <dgm:cxn modelId="{336FBAD8-B7BC-4E3A-8563-ED1E9B2789BE}" type="presParOf" srcId="{5098F3FB-49B8-4C7E-AC01-27E5BA6F9359}" destId="{EFBB74B3-4ABD-4F1F-9914-23992B93FEF5}" srcOrd="1" destOrd="0" presId="urn:microsoft.com/office/officeart/2008/layout/LinedList"/>
    <dgm:cxn modelId="{05E53615-4BFA-427D-B2A7-7EE6AFA6BA50}" type="presParOf" srcId="{EFBB74B3-4ABD-4F1F-9914-23992B93FEF5}" destId="{F8EF69FF-67B0-4A87-B078-63C933499915}" srcOrd="0" destOrd="0" presId="urn:microsoft.com/office/officeart/2008/layout/LinedList"/>
    <dgm:cxn modelId="{5F73E5E3-6B5E-497B-AB01-C409D905A6EB}" type="presParOf" srcId="{EFBB74B3-4ABD-4F1F-9914-23992B93FEF5}" destId="{4F1C1B55-E17E-4AA5-99E1-163383D36C5A}" srcOrd="1" destOrd="0" presId="urn:microsoft.com/office/officeart/2008/layout/LinedList"/>
    <dgm:cxn modelId="{1FF75E4F-9232-4306-8A8A-E9DFE04481D0}" type="presParOf" srcId="{5098F3FB-49B8-4C7E-AC01-27E5BA6F9359}" destId="{AB69ABD3-4A7D-427E-A626-5AEB420EFC02}" srcOrd="2" destOrd="0" presId="urn:microsoft.com/office/officeart/2008/layout/LinedList"/>
    <dgm:cxn modelId="{6A142121-6F63-4350-92AF-734EEFF764DF}" type="presParOf" srcId="{5098F3FB-49B8-4C7E-AC01-27E5BA6F9359}" destId="{6BD72223-0701-4796-8038-CE4ED4CE083C}" srcOrd="3" destOrd="0" presId="urn:microsoft.com/office/officeart/2008/layout/LinedList"/>
    <dgm:cxn modelId="{74FA488D-4526-4B1B-9C18-82A8ADEACD89}" type="presParOf" srcId="{6BD72223-0701-4796-8038-CE4ED4CE083C}" destId="{0090BAF2-3F80-4F16-8F2E-01A455196D47}" srcOrd="0" destOrd="0" presId="urn:microsoft.com/office/officeart/2008/layout/LinedList"/>
    <dgm:cxn modelId="{F1FE6215-2EE5-4BA2-92C3-EF4D10630E35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lvl="0" algn="ctr" defTabSz="1066800">
            <a:spcAft>
              <a:spcPct val="3500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spcAft>
              <a:spcPct val="3500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Prezentacja została udostępniona w 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Serwisie dla dyrektorów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w</a:t>
          </a: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  <a:r>
            <a:rPr lang="pl-PL" sz="2400" b="0" dirty="0">
              <a:solidFill>
                <a:srgbClr val="000099"/>
              </a:solidFill>
              <a:latin typeface="Arial Narrow" panose="020B0606020202030204" pitchFamily="34" charset="0"/>
            </a:rPr>
            <a:t>celu wykorzystania jej podczas szkoleń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przewodniczących zespołów nadzorujących</a:t>
          </a:r>
        </a:p>
        <a:p>
          <a:pPr lvl="0" algn="ctr" defTabSz="1066800">
            <a:spcAft>
              <a:spcPct val="35000"/>
            </a:spcAft>
          </a:pPr>
          <a:endParaRPr lang="pl-PL" sz="2400" b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/>
        <a:lstStyle/>
        <a:p>
          <a:pPr algn="just">
            <a:lnSpc>
              <a:spcPct val="100000"/>
            </a:lnSpc>
            <a:spcBef>
              <a:spcPts val="600"/>
            </a:spcBef>
          </a:pPr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07389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LinFactY="-200000" custLinFactNeighborX="1434" custLinFactNeighborY="-222756"/>
      <dgm:spPr>
        <a:ln>
          <a:solidFill>
            <a:srgbClr val="FF0000"/>
          </a:solidFill>
        </a:ln>
      </dgm:spPr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126614" custLinFactNeighborY="5742"/>
      <dgm:spPr/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63374223-DE74-4D7E-B1E0-3358EC76030E}" type="presOf" srcId="{7BDDD5BC-4B2D-944E-A524-08C8EFC92CC3}" destId="{C41F0860-389A-458B-8217-E8F0691FFC60}" srcOrd="0" destOrd="0" presId="urn:microsoft.com/office/officeart/2008/layout/LinedList"/>
    <dgm:cxn modelId="{E2FCA97C-F7C4-49A3-A95F-618852886F1C}" type="presOf" srcId="{2E6C16F3-1F83-B54E-8DB0-6F43FBCDB4F6}" destId="{5098F3FB-49B8-4C7E-AC01-27E5BA6F9359}" srcOrd="0" destOrd="0" presId="urn:microsoft.com/office/officeart/2008/layout/LinedList"/>
    <dgm:cxn modelId="{7B447A84-70BB-4740-8B3A-196B2B04585A}" type="presOf" srcId="{A111571A-B5B4-174B-9947-9572DD53D956}" destId="{F8EF69FF-67B0-4A87-B078-63C933499915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C37943E3-608D-4046-B7B2-F97AF084AAEC}" type="presParOf" srcId="{5098F3FB-49B8-4C7E-AC01-27E5BA6F9359}" destId="{0A1BFE59-4D25-45C8-AA65-0635711A400B}" srcOrd="0" destOrd="0" presId="urn:microsoft.com/office/officeart/2008/layout/LinedList"/>
    <dgm:cxn modelId="{DAA139F2-7A60-46BF-84C4-77CA2E562133}" type="presParOf" srcId="{5098F3FB-49B8-4C7E-AC01-27E5BA6F9359}" destId="{EFBB74B3-4ABD-4F1F-9914-23992B93FEF5}" srcOrd="1" destOrd="0" presId="urn:microsoft.com/office/officeart/2008/layout/LinedList"/>
    <dgm:cxn modelId="{7F0BFE67-DA16-4C82-9004-1F1764633474}" type="presParOf" srcId="{EFBB74B3-4ABD-4F1F-9914-23992B93FEF5}" destId="{F8EF69FF-67B0-4A87-B078-63C933499915}" srcOrd="0" destOrd="0" presId="urn:microsoft.com/office/officeart/2008/layout/LinedList"/>
    <dgm:cxn modelId="{7549FA94-5E61-41FF-9A13-B95BD1763919}" type="presParOf" srcId="{EFBB74B3-4ABD-4F1F-9914-23992B93FEF5}" destId="{4F1C1B55-E17E-4AA5-99E1-163383D36C5A}" srcOrd="1" destOrd="0" presId="urn:microsoft.com/office/officeart/2008/layout/LinedList"/>
    <dgm:cxn modelId="{DC336B9A-B41A-4426-8634-0D438500B793}" type="presParOf" srcId="{5098F3FB-49B8-4C7E-AC01-27E5BA6F9359}" destId="{13B677DA-3366-43B1-91EA-98B74AD4AE60}" srcOrd="2" destOrd="0" presId="urn:microsoft.com/office/officeart/2008/layout/LinedList"/>
    <dgm:cxn modelId="{E477BB4D-E0C8-49D1-A8C7-B30DCC09A006}" type="presParOf" srcId="{5098F3FB-49B8-4C7E-AC01-27E5BA6F9359}" destId="{0C5696EA-FA22-4590-B27E-9E37AF2C4FB6}" srcOrd="3" destOrd="0" presId="urn:microsoft.com/office/officeart/2008/layout/LinedList"/>
    <dgm:cxn modelId="{E4560F63-9E07-4F89-86D9-13DA29EA1DD0}" type="presParOf" srcId="{0C5696EA-FA22-4590-B27E-9E37AF2C4FB6}" destId="{C41F0860-389A-458B-8217-E8F0691FFC60}" srcOrd="0" destOrd="0" presId="urn:microsoft.com/office/officeart/2008/layout/LinedList"/>
    <dgm:cxn modelId="{1FE265CA-2257-4E8B-A353-B24EE38F08DE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algn="just"/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20 marca 2020 r. </a:t>
          </a:r>
          <a:b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w sprawie szczegółowych rozwiązań w okresie czasowego ograniczenia funkcjonowania jednostek systemu oświaty w związku </a:t>
          </a:r>
          <a:b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z zapobieganiem, przeciwdziałaniem i zwalczaniem COVID – 19</a:t>
          </a:r>
        </a:p>
        <a:p>
          <a:pPr marL="92075" indent="0" algn="ctr"/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Dz.U. z 2020 r., poz. 493, ze zm.</a:t>
          </a:r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indent="0" algn="ctr"/>
          <a:endParaRPr lang="pl-PL" alt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i="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20 marca 2020 r.</a:t>
          </a:r>
          <a:endParaRPr lang="pl-PL" altLang="pl-PL" sz="1800" i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/>
        </a:p>
      </dgm:t>
    </dgm:pt>
    <dgm:pt modelId="{49CD48F3-442C-4CD2-92DD-CA96492ECEDE}" type="pres">
      <dgm:prSet presAssocID="{2E6C16F3-1F83-B54E-8DB0-6F43FBCDB4F6}" presName="Name0" presStyleCnt="0">
        <dgm:presLayoutVars>
          <dgm:dir/>
          <dgm:resizeHandles val="exact"/>
        </dgm:presLayoutVars>
      </dgm:prSet>
      <dgm:spPr/>
    </dgm:pt>
    <dgm:pt modelId="{18AB3187-E63A-4D21-A356-99473C7D993C}" type="pres">
      <dgm:prSet presAssocID="{A111571A-B5B4-174B-9947-9572DD53D956}" presName="composite" presStyleCnt="0"/>
      <dgm:spPr/>
    </dgm:pt>
    <dgm:pt modelId="{A6CCB705-1C5C-405E-B292-8C6921D532DD}" type="pres">
      <dgm:prSet presAssocID="{A111571A-B5B4-174B-9947-9572DD53D956}" presName="rect1" presStyleLbl="trAlignAcc1" presStyleIdx="0" presStyleCnt="1" custScaleX="102098" custScaleY="90662" custLinFactNeighborX="1184" custLinFactNeighborY="-59086">
        <dgm:presLayoutVars>
          <dgm:bulletEnabled val="1"/>
        </dgm:presLayoutVars>
      </dgm:prSet>
      <dgm:spPr/>
    </dgm:pt>
    <dgm:pt modelId="{CDBB81AF-EDB8-4B5B-867D-1F3E3D993C2D}" type="pres">
      <dgm:prSet presAssocID="{A111571A-B5B4-174B-9947-9572DD53D956}" presName="rect2" presStyleLbl="fgImgPlace1" presStyleIdx="0" presStyleCnt="1" custScaleY="94901" custLinFactNeighborX="-188" custLinFactNeighborY="-10056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9C186637-5610-44BA-9B53-E7539BFAE54D}" type="presOf" srcId="{2E6C16F3-1F83-B54E-8DB0-6F43FBCDB4F6}" destId="{49CD48F3-442C-4CD2-92DD-CA96492ECEDE}" srcOrd="0" destOrd="0" presId="urn:microsoft.com/office/officeart/2008/layout/PictureStrips"/>
    <dgm:cxn modelId="{5E23ECC0-B00B-43BE-A169-A186C5E62C77}" type="presOf" srcId="{A111571A-B5B4-174B-9947-9572DD53D956}" destId="{A6CCB705-1C5C-405E-B292-8C6921D532DD}" srcOrd="0" destOrd="0" presId="urn:microsoft.com/office/officeart/2008/layout/PictureStrips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629BFB6D-5E45-4D34-BBF3-776D528AFD8A}" type="presParOf" srcId="{49CD48F3-442C-4CD2-92DD-CA96492ECEDE}" destId="{18AB3187-E63A-4D21-A356-99473C7D993C}" srcOrd="0" destOrd="0" presId="urn:microsoft.com/office/officeart/2008/layout/PictureStrips"/>
    <dgm:cxn modelId="{13716B00-6DF5-49F0-B033-0F67B1BFF8A7}" type="presParOf" srcId="{18AB3187-E63A-4D21-A356-99473C7D993C}" destId="{A6CCB705-1C5C-405E-B292-8C6921D532DD}" srcOrd="0" destOrd="0" presId="urn:microsoft.com/office/officeart/2008/layout/PictureStrips"/>
    <dgm:cxn modelId="{EE49BFDF-6261-4C38-AA76-5B4DF1DBB823}" type="presParOf" srcId="{18AB3187-E63A-4D21-A356-99473C7D993C}" destId="{CDBB81AF-EDB8-4B5B-867D-1F3E3D993C2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uczniów i absolwentów ZSZ,  BS I, BS II oraz T</a:t>
          </a:r>
          <a:endParaRPr lang="pl-PL" sz="2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 posiadających świadectwa szkolne uzyskane za granicą</a:t>
          </a:r>
          <a:endParaRPr lang="pl-PL" sz="2200" dirty="0">
            <a:solidFill>
              <a:srgbClr val="000099"/>
            </a:solidFill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osób, które ukończyły KKZ</a:t>
          </a:r>
          <a:endParaRPr lang="pl-PL" sz="2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2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uczniów/słuchaczy i absolwentów SP </a:t>
          </a:r>
          <a:endParaRPr lang="pl-PL" sz="2200" dirty="0">
            <a:solidFill>
              <a:srgbClr val="000099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2200" dirty="0">
            <a:solidFill>
              <a:srgbClr val="000099"/>
            </a:solidFill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2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osób, które ukończyły gimnazjum albo ośmioletnią szkołę podstawową oraz co najmniej dwa lata kształciły się lub pracowały w zawodzie, w którym wyodrębniono daną kwalifikację </a:t>
          </a:r>
          <a:r>
            <a:rPr lang="pl-PL" sz="22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 (egzamin eksternistyczny)</a:t>
          </a:r>
          <a:endParaRPr lang="pl-PL" sz="2200" dirty="0">
            <a:solidFill>
              <a:srgbClr val="FF0000"/>
            </a:solidFill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X="2328" custLinFactNeighborY="-1027"/>
      <dgm:spPr/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-120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1552" custLinFactNeighborY="4573"/>
      <dgm:spPr/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0" custLinFactNeighborY="5573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42536"/>
      <dgm:spPr/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90142"/>
      <dgm:spPr/>
    </dgm:pt>
    <dgm:pt modelId="{3777415D-4699-45B6-AFDE-632281D3D69B}" type="pres">
      <dgm:prSet presAssocID="{0A063FE4-355C-4D76-A1CF-E3E2C2767E5A}" presName="img" presStyleLbl="fgImgPlace1" presStyleIdx="4" presStyleCnt="6" custScaleX="43763" custScaleY="35372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110131"/>
      <dgm:spPr/>
    </dgm:pt>
    <dgm:pt modelId="{5B51B075-7D10-449E-AB74-7A89BCB1D3BF}" type="pres">
      <dgm:prSet presAssocID="{F65306F0-3953-477D-B38D-58470DFC76CD}" presName="img" presStyleLbl="fgImgPlace1" presStyleIdx="5" presStyleCnt="6" custScaleX="43763" custScaleY="35372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</dgm:pt>
  </dgm:ptLst>
  <dgm:cxnLst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1DDA31D-7288-4083-A13A-16E65A1D652E}">
      <dgm:prSet phldrT="[Tekst]"/>
      <dgm:spPr/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9F1D8E4C-7B7D-4D4F-ABC6-9E9939F1A007}">
      <dgm:prSet custT="1"/>
      <dgm:spPr/>
      <dgm:t>
        <a:bodyPr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 podstawie wymagań określonych w podstawie programowej kształcenia w zawodach szkolnictwa zawodowego/branżowego</a:t>
          </a:r>
          <a:endParaRPr lang="pl-PL" sz="2400" dirty="0">
            <a:solidFill>
              <a:srgbClr val="000099"/>
            </a:solidFill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/>
      <dgm:t>
        <a:bodyPr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 zakresu danej kwalifikacji wyodrębnionej w zawodzie lub 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22976">
        <dgm:presLayoutVars>
          <dgm:chMax/>
          <dgm:chPref val="4"/>
        </dgm:presLayoutVars>
      </dgm:prSet>
      <dgm:spPr/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/>
      <dgm:spPr>
        <a:prstGeom prst="rightArrow">
          <a:avLst/>
        </a:prstGeom>
      </dgm:spPr>
    </dgm:pt>
    <dgm:pt modelId="{2089ECD8-5502-4097-A7B8-29B10E7EE791}" type="pres">
      <dgm:prSet presAssocID="{25EFAC93-D9F1-44D1-AC01-A32160409F6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Y="18352"/>
      <dgm:spPr>
        <a:prstGeom prst="rightArrow">
          <a:avLst/>
        </a:prstGeom>
      </dgm:spPr>
    </dgm:pt>
    <dgm:pt modelId="{8842F63A-3346-4317-81FE-6D7E56AE66C0}" type="pres">
      <dgm:prSet presAssocID="{9F1D8E4C-7B7D-4D4F-ABC6-9E9939F1A007}" presName="childText" presStyleLbl="lnNode1" presStyleIdx="1" presStyleCnt="2" custLinFactNeighborY="17205">
        <dgm:presLayoutVars>
          <dgm:chMax val="0"/>
          <dgm:chPref val="0"/>
          <dgm:bulletEnabled val="1"/>
        </dgm:presLayoutVars>
      </dgm:prSet>
      <dgm:spPr/>
    </dgm:pt>
  </dgm:ptLst>
  <dgm:cxnLst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Kierowanie pracą zespołu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AB971C2-7BBA-1D4F-ADB8-1659E53359EC}">
      <dgm:prSet phldrT="[Tekst]" custT="1"/>
      <dgm:spPr/>
      <dgm:t>
        <a:bodyPr anchor="ctr"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prawidłowego przebiegu egzaminu 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2DD35E9-A3B7-A843-B698-8595821E4A95}">
      <dgm:prSet phldrT="[Tekst]" custT="1"/>
      <dgm:spPr/>
      <dgm:t>
        <a:bodyPr anchor="ctr"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Nadzorowanie przygotowania </a:t>
          </a:r>
          <a:r>
            <a:rPr lang="pl-PL" sz="2400" dirty="0" err="1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sal</a:t>
          </a: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 egzaminacyjnych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/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dostosowania do wymogów bhp stanowisk egzaminacyjnych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809A9C6-801E-2844-BD47-16AC0119D4B2}">
      <dgm:prSet phldrT="[Tekst]" phldr="0" custT="1"/>
      <dgm:spPr/>
      <dgm:t>
        <a:bodyPr anchor="ctr"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obecności operatora egzaminu</a:t>
          </a:r>
          <a:endParaRPr lang="pl-PL" sz="2400" dirty="0">
            <a:solidFill>
              <a:srgbClr val="000099"/>
            </a:solidFill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88F8873-6ACA-457B-96D1-ED1745DA2657}">
      <dgm:prSet phldrT="[Tekst]" phldr="0" custT="1"/>
      <dgm:spPr/>
      <dgm:t>
        <a:bodyPr anchor="ctr"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Sprawdzenie przygotowania stanowisk egzaminacyjnych </a:t>
          </a:r>
          <a:endParaRPr lang="pl-PL" sz="2400" dirty="0">
            <a:solidFill>
              <a:srgbClr val="000099"/>
            </a:solidFill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</dgm:pt>
    <dgm:pt modelId="{8D2A2F6B-E716-45D7-8B40-6094D9C18ED4}" type="pres">
      <dgm:prSet presAssocID="{A111571A-B5B4-174B-9947-9572DD53D956}" presName="parentLin" presStyleCnt="0"/>
      <dgm:spPr/>
    </dgm:pt>
    <dgm:pt modelId="{D6C24E38-97D5-4118-9C8F-809077F7E518}" type="pres">
      <dgm:prSet presAssocID="{A111571A-B5B4-174B-9947-9572DD53D956}" presName="parentLeftMargin" presStyleLbl="node1" presStyleIdx="0" presStyleCnt="6"/>
      <dgm:spPr/>
    </dgm:pt>
    <dgm:pt modelId="{F8358DE4-7938-4EC3-A134-A1B7E0B01901}" type="pres">
      <dgm:prSet presAssocID="{A111571A-B5B4-174B-9947-9572DD53D956}" presName="parentText" presStyleLbl="node1" presStyleIdx="0" presStyleCnt="6" custScaleX="132345">
        <dgm:presLayoutVars>
          <dgm:chMax val="0"/>
          <dgm:bulletEnabled val="1"/>
        </dgm:presLayoutVars>
      </dgm:prSet>
      <dgm:spPr/>
    </dgm:pt>
    <dgm:pt modelId="{0B0D443E-940F-4347-9A61-A037BAFBE119}" type="pres">
      <dgm:prSet presAssocID="{A111571A-B5B4-174B-9947-9572DD53D956}" presName="negativeSpace" presStyleCnt="0"/>
      <dgm:spPr/>
    </dgm:pt>
    <dgm:pt modelId="{3289AAC6-579F-4BA5-AD9E-A5686CC79E9A}" type="pres">
      <dgm:prSet presAssocID="{A111571A-B5B4-174B-9947-9572DD53D956}" presName="childText" presStyleLbl="conFgAcc1" presStyleIdx="0" presStyleCnt="6">
        <dgm:presLayoutVars>
          <dgm:bulletEnabled val="1"/>
        </dgm:presLayoutVars>
      </dgm:prSet>
      <dgm:spPr/>
    </dgm:pt>
    <dgm:pt modelId="{19F146C0-9C39-4457-B373-6C9741367AE7}" type="pres">
      <dgm:prSet presAssocID="{11C5257B-6150-E442-B07A-86E06D8654DA}" presName="spaceBetweenRectangles" presStyleCnt="0"/>
      <dgm:spPr/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6"/>
      <dgm:spPr/>
    </dgm:pt>
    <dgm:pt modelId="{1D147F7F-FD4C-44E8-A2F4-7696BCFDB873}" type="pres">
      <dgm:prSet presAssocID="{EAB971C2-7BBA-1D4F-ADB8-1659E53359EC}" presName="parentText" presStyleLbl="node1" presStyleIdx="1" presStyleCnt="6" custScaleX="132345">
        <dgm:presLayoutVars>
          <dgm:chMax val="0"/>
          <dgm:bulletEnabled val="1"/>
        </dgm:presLayoutVars>
      </dgm:prSet>
      <dgm:spPr/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1" presStyleCnt="6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1" presStyleCnt="6"/>
      <dgm:spPr/>
    </dgm:pt>
    <dgm:pt modelId="{2A1625FA-762F-4569-BAE1-557CC0381726}" type="pres">
      <dgm:prSet presAssocID="{E2DD35E9-A3B7-A843-B698-8595821E4A95}" presName="parentText" presStyleLbl="node1" presStyleIdx="2" presStyleCnt="6" custScaleX="132345">
        <dgm:presLayoutVars>
          <dgm:chMax val="0"/>
          <dgm:bulletEnabled val="1"/>
        </dgm:presLayoutVars>
      </dgm:prSet>
      <dgm:spPr/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2" presStyleCnt="6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2" presStyleCnt="6"/>
      <dgm:spPr/>
    </dgm:pt>
    <dgm:pt modelId="{722A518A-E91A-40C2-B2BE-54C887906D12}" type="pres">
      <dgm:prSet presAssocID="{7BDDD5BC-4B2D-944E-A524-08C8EFC92CC3}" presName="parentText" presStyleLbl="node1" presStyleIdx="3" presStyleCnt="6" custScaleX="132345" custScaleY="160554">
        <dgm:presLayoutVars>
          <dgm:chMax val="0"/>
          <dgm:bulletEnabled val="1"/>
        </dgm:presLayoutVars>
      </dgm:prSet>
      <dgm:spPr/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3" presStyleCnt="6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3" presStyleCnt="6"/>
      <dgm:spPr/>
    </dgm:pt>
    <dgm:pt modelId="{00265A29-DACB-453A-B200-DEEA13EE5903}" type="pres">
      <dgm:prSet presAssocID="{788F8873-6ACA-457B-96D1-ED1745DA2657}" presName="parentText" presStyleLbl="node1" presStyleIdx="4" presStyleCnt="6" custScaleX="132345">
        <dgm:presLayoutVars>
          <dgm:chMax val="0"/>
          <dgm:bulletEnabled val="1"/>
        </dgm:presLayoutVars>
      </dgm:prSet>
      <dgm:spPr/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4" presStyleCnt="6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4" presStyleCnt="6"/>
      <dgm:spPr/>
    </dgm:pt>
    <dgm:pt modelId="{B04A1AE3-348C-4329-A0CE-84703C61B385}" type="pres">
      <dgm:prSet presAssocID="{C809A9C6-801E-2844-BD47-16AC0119D4B2}" presName="parentText" presStyleLbl="node1" presStyleIdx="5" presStyleCnt="6" custScaleX="132345">
        <dgm:presLayoutVars>
          <dgm:chMax val="0"/>
          <dgm:bulletEnabled val="1"/>
        </dgm:presLayoutVars>
      </dgm:prSet>
      <dgm:spPr/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5" presStyleCnt="6" custLinFactNeighborY="-19093">
        <dgm:presLayoutVars>
          <dgm:bulletEnabled val="1"/>
        </dgm:presLayoutVars>
      </dgm:prSet>
      <dgm:spPr/>
    </dgm:pt>
  </dgm:ptLst>
  <dgm:cxnLst>
    <dgm:cxn modelId="{27ACDA19-DAFA-6F42-8107-2F9109643BC7}" srcId="{2E6C16F3-1F83-B54E-8DB0-6F43FBCDB4F6}" destId="{C809A9C6-801E-2844-BD47-16AC0119D4B2}" srcOrd="5" destOrd="0" parTransId="{6D39A583-7BB7-C248-955A-0663C7645239}" sibTransId="{D8E7B962-D48A-474C-AF93-50E3735A1D1A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3204973C-D970-4B8C-BE22-0A91F2745453}" type="presOf" srcId="{A111571A-B5B4-174B-9947-9572DD53D956}" destId="{F8358DE4-7938-4EC3-A134-A1B7E0B01901}" srcOrd="1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2C433FA9-B07D-421B-BD4E-CBD9942859E2}" type="presOf" srcId="{A111571A-B5B4-174B-9947-9572DD53D956}" destId="{D6C24E38-97D5-4118-9C8F-809077F7E518}" srcOrd="0" destOrd="0" presId="urn:microsoft.com/office/officeart/2005/8/layout/list1"/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1F2D1DEC-FAA4-411E-BB63-1647FE9D7200}" srcId="{2E6C16F3-1F83-B54E-8DB0-6F43FBCDB4F6}" destId="{788F8873-6ACA-457B-96D1-ED1745DA2657}" srcOrd="4" destOrd="0" parTransId="{B2B0AC16-496C-4FBB-AB7C-8942BFCBA278}" sibTransId="{CFD79E17-1F53-498D-8C4F-B68747D45F17}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38C9EE86-F1EC-4BE3-AB46-DA4EE4A91B86}" type="presParOf" srcId="{38E4F5F3-8683-420D-9DFF-4659CAF3870D}" destId="{8D2A2F6B-E716-45D7-8B40-6094D9C18ED4}" srcOrd="0" destOrd="0" presId="urn:microsoft.com/office/officeart/2005/8/layout/list1"/>
    <dgm:cxn modelId="{30C8A32C-492C-4C59-8765-D69C7C167926}" type="presParOf" srcId="{8D2A2F6B-E716-45D7-8B40-6094D9C18ED4}" destId="{D6C24E38-97D5-4118-9C8F-809077F7E518}" srcOrd="0" destOrd="0" presId="urn:microsoft.com/office/officeart/2005/8/layout/list1"/>
    <dgm:cxn modelId="{8EA23BB1-CE0E-45D4-BEDC-2E088390862C}" type="presParOf" srcId="{8D2A2F6B-E716-45D7-8B40-6094D9C18ED4}" destId="{F8358DE4-7938-4EC3-A134-A1B7E0B01901}" srcOrd="1" destOrd="0" presId="urn:microsoft.com/office/officeart/2005/8/layout/list1"/>
    <dgm:cxn modelId="{C529F719-3D64-4D16-A4FE-E9959206BE97}" type="presParOf" srcId="{38E4F5F3-8683-420D-9DFF-4659CAF3870D}" destId="{0B0D443E-940F-4347-9A61-A037BAFBE119}" srcOrd="1" destOrd="0" presId="urn:microsoft.com/office/officeart/2005/8/layout/list1"/>
    <dgm:cxn modelId="{D3374995-44E7-4F3C-B2E9-3C311DF2A64F}" type="presParOf" srcId="{38E4F5F3-8683-420D-9DFF-4659CAF3870D}" destId="{3289AAC6-579F-4BA5-AD9E-A5686CC79E9A}" srcOrd="2" destOrd="0" presId="urn:microsoft.com/office/officeart/2005/8/layout/list1"/>
    <dgm:cxn modelId="{47B3CB6C-ECFA-4BCF-9E59-FCDCD3DAEDEF}" type="presParOf" srcId="{38E4F5F3-8683-420D-9DFF-4659CAF3870D}" destId="{19F146C0-9C39-4457-B373-6C9741367AE7}" srcOrd="3" destOrd="0" presId="urn:microsoft.com/office/officeart/2005/8/layout/list1"/>
    <dgm:cxn modelId="{33E5C61B-824D-4409-98A9-9B1DD32B0F82}" type="presParOf" srcId="{38E4F5F3-8683-420D-9DFF-4659CAF3870D}" destId="{3A89C6F0-5B71-4A11-A087-1559C400896A}" srcOrd="4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5" destOrd="0" presId="urn:microsoft.com/office/officeart/2005/8/layout/list1"/>
    <dgm:cxn modelId="{332C553E-7BBC-4770-ABCE-B8322CAA9D34}" type="presParOf" srcId="{38E4F5F3-8683-420D-9DFF-4659CAF3870D}" destId="{7F48E748-7933-4968-81FF-871084B5CC49}" srcOrd="6" destOrd="0" presId="urn:microsoft.com/office/officeart/2005/8/layout/list1"/>
    <dgm:cxn modelId="{1A4BE532-F329-4560-82C3-4981F0AF7115}" type="presParOf" srcId="{38E4F5F3-8683-420D-9DFF-4659CAF3870D}" destId="{77964121-9384-426B-B858-0904F82E9C4E}" srcOrd="7" destOrd="0" presId="urn:microsoft.com/office/officeart/2005/8/layout/list1"/>
    <dgm:cxn modelId="{6726B13D-3946-42E8-95CA-8D49D314FB72}" type="presParOf" srcId="{38E4F5F3-8683-420D-9DFF-4659CAF3870D}" destId="{7E8D794C-FEAA-4C22-8DCA-4F9170D76B6A}" srcOrd="8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9" destOrd="0" presId="urn:microsoft.com/office/officeart/2005/8/layout/list1"/>
    <dgm:cxn modelId="{3487DBC3-E792-4AF2-A102-DCD906CA7CD7}" type="presParOf" srcId="{38E4F5F3-8683-420D-9DFF-4659CAF3870D}" destId="{012BC845-6594-4616-829D-B8EF31DD3E5C}" srcOrd="10" destOrd="0" presId="urn:microsoft.com/office/officeart/2005/8/layout/list1"/>
    <dgm:cxn modelId="{1B21A893-F870-4AF3-9C38-0DDCA42AD991}" type="presParOf" srcId="{38E4F5F3-8683-420D-9DFF-4659CAF3870D}" destId="{AE01EDBE-669B-4733-BE13-AD1A481050A3}" srcOrd="11" destOrd="0" presId="urn:microsoft.com/office/officeart/2005/8/layout/list1"/>
    <dgm:cxn modelId="{5F280FB4-CD8A-43EB-B433-5E3E6F1AB1CF}" type="presParOf" srcId="{38E4F5F3-8683-420D-9DFF-4659CAF3870D}" destId="{0E5AB453-FC73-4055-84AD-22BDCC173B7A}" srcOrd="12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13" destOrd="0" presId="urn:microsoft.com/office/officeart/2005/8/layout/list1"/>
    <dgm:cxn modelId="{680375D4-6985-4CF2-8173-12989C8BEECE}" type="presParOf" srcId="{38E4F5F3-8683-420D-9DFF-4659CAF3870D}" destId="{12120500-88E0-478D-A562-E7BBE99B672C}" srcOrd="14" destOrd="0" presId="urn:microsoft.com/office/officeart/2005/8/layout/list1"/>
    <dgm:cxn modelId="{265902C2-61C9-4466-B632-AC269D9B8F93}" type="presParOf" srcId="{38E4F5F3-8683-420D-9DFF-4659CAF3870D}" destId="{565EEBBD-99FC-4DB7-AECA-3EB219FA88D2}" srcOrd="15" destOrd="0" presId="urn:microsoft.com/office/officeart/2005/8/layout/list1"/>
    <dgm:cxn modelId="{CB5C7FAF-694A-41BB-8F18-C8F40E26BDC0}" type="presParOf" srcId="{38E4F5F3-8683-420D-9DFF-4659CAF3870D}" destId="{80F21A2A-31C3-4FA8-9C21-4E4DCB8985F4}" srcOrd="16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7" destOrd="0" presId="urn:microsoft.com/office/officeart/2005/8/layout/list1"/>
    <dgm:cxn modelId="{4E1E8251-928F-4EA7-A2C9-F1CE7CC9F7E1}" type="presParOf" srcId="{38E4F5F3-8683-420D-9DFF-4659CAF3870D}" destId="{5D3B19E0-51D1-47DF-9D3E-B5B77847F08F}" srcOrd="18" destOrd="0" presId="urn:microsoft.com/office/officeart/2005/8/layout/list1"/>
    <dgm:cxn modelId="{AFD8DB81-8C2E-449B-9E8C-37A51B73D6A8}" type="presParOf" srcId="{38E4F5F3-8683-420D-9DFF-4659CAF3870D}" destId="{DBED1D5A-07EC-419B-AEEF-78A314ED32E9}" srcOrd="19" destOrd="0" presId="urn:microsoft.com/office/officeart/2005/8/layout/list1"/>
    <dgm:cxn modelId="{B2948A05-F118-4319-9336-08BE2057A031}" type="presParOf" srcId="{38E4F5F3-8683-420D-9DFF-4659CAF3870D}" destId="{C05C6552-AE2D-4EA4-B322-64BA032BBAE1}" srcOrd="20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21" destOrd="0" presId="urn:microsoft.com/office/officeart/2005/8/layout/list1"/>
    <dgm:cxn modelId="{488126AA-D539-4185-8399-27E531B48B85}" type="presParOf" srcId="{38E4F5F3-8683-420D-9DFF-4659CAF3870D}" destId="{C102AEC0-81A7-4817-BC38-1DEB602C7467}" srcOrd="2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Powołuje członków zespołu egzaminacyjnego (ZE) </a:t>
          </a:r>
          <a:endParaRPr lang="pl-PL" sz="24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dirty="0"/>
        </a:p>
      </dgm:t>
    </dgm:pt>
    <dgm:pt modelId="{DD247A3B-E0DD-4EB5-9C67-81ED28E05EFF}" type="sibTrans" cxnId="{C8E44501-CE00-4084-B557-3BBF0FBFC0A8}">
      <dgm:prSet/>
      <dgm:spPr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 dirty="0"/>
        </a:p>
      </dgm:t>
    </dgm:pt>
    <dgm:pt modelId="{7B93E355-E901-4EAC-A329-6A81494A3DE9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Powołuje zastępcę </a:t>
          </a:r>
          <a:endParaRPr lang="pl-PL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dirty="0"/>
        </a:p>
      </dgm:t>
    </dgm:pt>
    <dgm:pt modelId="{BE7DFC8C-D49F-444F-BCBC-063F4EF928C9}" type="sibTrans" cxnId="{5767DB02-129D-4680-9F04-D59949162BD2}">
      <dgm:prSet/>
      <dgm:spPr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 dirty="0"/>
        </a:p>
      </dgm:t>
    </dgm:pt>
    <dgm:pt modelId="{215D67D5-C1CE-45B2-914E-4D1E555917C9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Powołuje zespoły nadzorujące przebieg części pisemnej (ZN)  </a:t>
          </a:r>
          <a:endParaRPr lang="pl-PL" sz="24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dirty="0"/>
        </a:p>
      </dgm:t>
    </dgm:pt>
    <dgm:pt modelId="{71FB9117-9C3A-42EE-A73C-F651CDCA29F0}" type="sibTrans" cxnId="{3976AF03-3BE3-477D-A87F-F8E959919647}">
      <dgm:prSet/>
      <dgm:spPr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 dirty="0"/>
        </a:p>
      </dgm:t>
    </dgm:pt>
    <dgm:pt modelId="{C9CBADB7-CC48-484F-84B5-FBC3A464B2C5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>
              <a:solidFill>
                <a:srgbClr val="000099"/>
              </a:solidFill>
              <a:latin typeface="Arial Narrow" panose="020B0606020202030204" pitchFamily="34" charset="0"/>
            </a:rPr>
            <a:t>Wyznacza przewodniczących tych zespołów (PZN)</a:t>
          </a:r>
          <a:endParaRPr lang="pl-PL" sz="24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dirty="0"/>
        </a:p>
      </dgm:t>
    </dgm:pt>
    <dgm:pt modelId="{60AA242E-907B-4C08-BCC1-40520BD76320}" type="sibTrans" cxnId="{57AF1E11-F3A3-44F2-9462-AB7B28BC49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l-PL" dirty="0"/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</dgm:pt>
    <dgm:pt modelId="{80707561-6C47-4701-92C5-3FC7A272D1A8}" type="pres">
      <dgm:prSet presAssocID="{C8706C69-725F-4579-A76C-BE1BC50E1EBD}" presName="node" presStyleLbl="node1" presStyleIdx="0" presStyleCnt="4">
        <dgm:presLayoutVars>
          <dgm:bulletEnabled val="1"/>
        </dgm:presLayoutVars>
      </dgm:prSet>
      <dgm:spPr/>
    </dgm:pt>
    <dgm:pt modelId="{38875855-792B-4F31-BBE4-9288FE3E04F1}" type="pres">
      <dgm:prSet presAssocID="{DD247A3B-E0DD-4EB5-9C67-81ED28E05EFF}" presName="sibTrans" presStyleLbl="sibTrans2D1" presStyleIdx="0" presStyleCnt="3" custScaleX="159267"/>
      <dgm:spPr/>
    </dgm:pt>
    <dgm:pt modelId="{875B6852-396B-43ED-9425-6FFFDD8570DA}" type="pres">
      <dgm:prSet presAssocID="{DD247A3B-E0DD-4EB5-9C67-81ED28E05EFF}" presName="connectorText" presStyleLbl="sibTrans2D1" presStyleIdx="0" presStyleCnt="3"/>
      <dgm:spPr/>
    </dgm:pt>
    <dgm:pt modelId="{6B69D0AA-803F-4B45-AD73-C8729ABC531A}" type="pres">
      <dgm:prSet presAssocID="{7B93E355-E901-4EAC-A329-6A81494A3DE9}" presName="node" presStyleLbl="node1" presStyleIdx="1" presStyleCnt="4">
        <dgm:presLayoutVars>
          <dgm:bulletEnabled val="1"/>
        </dgm:presLayoutVars>
      </dgm:prSet>
      <dgm:spPr/>
    </dgm:pt>
    <dgm:pt modelId="{D282130C-83B3-4108-86E3-93910EC430F8}" type="pres">
      <dgm:prSet presAssocID="{BE7DFC8C-D49F-444F-BCBC-063F4EF928C9}" presName="sibTrans" presStyleLbl="sibTrans2D1" presStyleIdx="1" presStyleCnt="3" custScaleX="169893"/>
      <dgm:spPr/>
    </dgm:pt>
    <dgm:pt modelId="{1A9E9655-0DEA-495A-BE09-5E928E343E0A}" type="pres">
      <dgm:prSet presAssocID="{BE7DFC8C-D49F-444F-BCBC-063F4EF928C9}" presName="connectorText" presStyleLbl="sibTrans2D1" presStyleIdx="1" presStyleCnt="3"/>
      <dgm:spPr/>
    </dgm:pt>
    <dgm:pt modelId="{14659FD8-889D-40E7-AF3B-D8A7F2DBE89B}" type="pres">
      <dgm:prSet presAssocID="{215D67D5-C1CE-45B2-914E-4D1E555917C9}" presName="node" presStyleLbl="node1" presStyleIdx="2" presStyleCnt="4" custLinFactNeighborY="-689">
        <dgm:presLayoutVars>
          <dgm:bulletEnabled val="1"/>
        </dgm:presLayoutVars>
      </dgm:prSet>
      <dgm:spPr/>
    </dgm:pt>
    <dgm:pt modelId="{D0D199D4-4765-436D-BDEA-41E1FADA33B9}" type="pres">
      <dgm:prSet presAssocID="{71FB9117-9C3A-42EE-A73C-F651CDCA29F0}" presName="sibTrans" presStyleLbl="sibTrans2D1" presStyleIdx="2" presStyleCnt="3" custScaleX="168310"/>
      <dgm:spPr/>
    </dgm:pt>
    <dgm:pt modelId="{56ED642C-78A5-4EB7-9881-269FFB062B96}" type="pres">
      <dgm:prSet presAssocID="{71FB9117-9C3A-42EE-A73C-F651CDCA29F0}" presName="connectorText" presStyleLbl="sibTrans2D1" presStyleIdx="2" presStyleCnt="3"/>
      <dgm:spPr/>
    </dgm:pt>
    <dgm:pt modelId="{75CC06D6-A468-42A6-BC40-D1B428A45D73}" type="pres">
      <dgm:prSet presAssocID="{C9CBADB7-CC48-484F-84B5-FBC3A464B2C5}" presName="node" presStyleLbl="node1" presStyleIdx="3" presStyleCnt="4">
        <dgm:presLayoutVars>
          <dgm:bulletEnabled val="1"/>
        </dgm:presLayoutVars>
      </dgm:prSet>
      <dgm:spPr/>
    </dgm:pt>
  </dgm:ptLst>
  <dgm:cxnLst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1218A34A-6D13-4F54-BF98-7291C585B591}" type="presOf" srcId="{BE7DFC8C-D49F-444F-BCBC-063F4EF928C9}" destId="{1A9E9655-0DEA-495A-BE09-5E928E343E0A}" srcOrd="1" destOrd="0" presId="urn:microsoft.com/office/officeart/2005/8/layout/process5"/>
    <dgm:cxn modelId="{E19DB856-1C90-4266-AB6B-177C1AD5765B}" type="presOf" srcId="{DD247A3B-E0DD-4EB5-9C67-81ED28E05EFF}" destId="{875B6852-396B-43ED-9425-6FFFDD8570DA}" srcOrd="1" destOrd="0" presId="urn:microsoft.com/office/officeart/2005/8/layout/process5"/>
    <dgm:cxn modelId="{B3E7FD85-D1E4-4AFB-B8C5-A9FD4DF22656}" type="presOf" srcId="{71FB9117-9C3A-42EE-A73C-F651CDCA29F0}" destId="{56ED642C-78A5-4EB7-9881-269FFB062B96}" srcOrd="1" destOrd="0" presId="urn:microsoft.com/office/officeart/2005/8/layout/process5"/>
    <dgm:cxn modelId="{B679709C-8666-40E3-858F-4A47CB3EEF9E}" type="presOf" srcId="{71FB9117-9C3A-42EE-A73C-F651CDCA29F0}" destId="{D0D199D4-4765-436D-BDEA-41E1FADA33B9}" srcOrd="0" destOrd="0" presId="urn:microsoft.com/office/officeart/2005/8/layout/process5"/>
    <dgm:cxn modelId="{1E918EB6-C98B-4E2B-B80B-B334E56721D4}" type="presOf" srcId="{7B93E355-E901-4EAC-A329-6A81494A3DE9}" destId="{6B69D0AA-803F-4B45-AD73-C8729ABC531A}" srcOrd="0" destOrd="0" presId="urn:microsoft.com/office/officeart/2005/8/layout/process5"/>
    <dgm:cxn modelId="{9FD262C1-4C1B-4C8F-A323-3058E9ACBEFF}" type="presOf" srcId="{C9CBADB7-CC48-484F-84B5-FBC3A464B2C5}" destId="{75CC06D6-A468-42A6-BC40-D1B428A45D73}" srcOrd="0" destOrd="0" presId="urn:microsoft.com/office/officeart/2005/8/layout/process5"/>
    <dgm:cxn modelId="{5D9A7CD3-5030-494C-B5EE-36DC38DD93CF}" type="presOf" srcId="{86D30D44-C812-4E7C-AE7A-E4E89BAD1E49}" destId="{88592D46-B113-4718-88D3-F44FF4C02667}" srcOrd="0" destOrd="0" presId="urn:microsoft.com/office/officeart/2005/8/layout/process5"/>
    <dgm:cxn modelId="{E0E97CDC-4CF7-4CCD-9858-4B6EEEC3582D}" type="presOf" srcId="{DD247A3B-E0DD-4EB5-9C67-81ED28E05EFF}" destId="{38875855-792B-4F31-BBE4-9288FE3E04F1}" srcOrd="0" destOrd="0" presId="urn:microsoft.com/office/officeart/2005/8/layout/process5"/>
    <dgm:cxn modelId="{9F4E2BF2-4CB5-4B18-9D6D-25B3D191A673}" type="presOf" srcId="{C8706C69-725F-4579-A76C-BE1BC50E1EBD}" destId="{80707561-6C47-4701-92C5-3FC7A272D1A8}" srcOrd="0" destOrd="0" presId="urn:microsoft.com/office/officeart/2005/8/layout/process5"/>
    <dgm:cxn modelId="{38A854F3-9B73-4E9B-A48E-30FC85B0AE6F}" type="presOf" srcId="{215D67D5-C1CE-45B2-914E-4D1E555917C9}" destId="{14659FD8-889D-40E7-AF3B-D8A7F2DBE89B}" srcOrd="0" destOrd="0" presId="urn:microsoft.com/office/officeart/2005/8/layout/process5"/>
    <dgm:cxn modelId="{254E2AF6-0DEA-4DFE-9FAE-E80E545357A3}" type="presOf" srcId="{BE7DFC8C-D49F-444F-BCBC-063F4EF928C9}" destId="{D282130C-83B3-4108-86E3-93910EC430F8}" srcOrd="0" destOrd="0" presId="urn:microsoft.com/office/officeart/2005/8/layout/process5"/>
    <dgm:cxn modelId="{BA96F8E3-8123-44D6-A021-799D621E4B99}" type="presParOf" srcId="{88592D46-B113-4718-88D3-F44FF4C02667}" destId="{80707561-6C47-4701-92C5-3FC7A272D1A8}" srcOrd="0" destOrd="0" presId="urn:microsoft.com/office/officeart/2005/8/layout/process5"/>
    <dgm:cxn modelId="{7C006C5D-80F9-473C-A73A-4C682C4EE063}" type="presParOf" srcId="{88592D46-B113-4718-88D3-F44FF4C02667}" destId="{38875855-792B-4F31-BBE4-9288FE3E04F1}" srcOrd="1" destOrd="0" presId="urn:microsoft.com/office/officeart/2005/8/layout/process5"/>
    <dgm:cxn modelId="{D217C8DE-8B92-4142-AB8E-3AE56C7CBAA0}" type="presParOf" srcId="{38875855-792B-4F31-BBE4-9288FE3E04F1}" destId="{875B6852-396B-43ED-9425-6FFFDD8570DA}" srcOrd="0" destOrd="0" presId="urn:microsoft.com/office/officeart/2005/8/layout/process5"/>
    <dgm:cxn modelId="{8E6ABD0E-2750-41A0-965E-F47A56EAC47C}" type="presParOf" srcId="{88592D46-B113-4718-88D3-F44FF4C02667}" destId="{6B69D0AA-803F-4B45-AD73-C8729ABC531A}" srcOrd="2" destOrd="0" presId="urn:microsoft.com/office/officeart/2005/8/layout/process5"/>
    <dgm:cxn modelId="{2FFDD85B-EAA3-4E2A-B9BE-FC7D68E6AEAF}" type="presParOf" srcId="{88592D46-B113-4718-88D3-F44FF4C02667}" destId="{D282130C-83B3-4108-86E3-93910EC430F8}" srcOrd="3" destOrd="0" presId="urn:microsoft.com/office/officeart/2005/8/layout/process5"/>
    <dgm:cxn modelId="{ECB1225D-5B31-4796-A624-8A56791474EF}" type="presParOf" srcId="{D282130C-83B3-4108-86E3-93910EC430F8}" destId="{1A9E9655-0DEA-495A-BE09-5E928E343E0A}" srcOrd="0" destOrd="0" presId="urn:microsoft.com/office/officeart/2005/8/layout/process5"/>
    <dgm:cxn modelId="{8B3E1C75-9A6F-4C58-AA16-612706405044}" type="presParOf" srcId="{88592D46-B113-4718-88D3-F44FF4C02667}" destId="{14659FD8-889D-40E7-AF3B-D8A7F2DBE89B}" srcOrd="4" destOrd="0" presId="urn:microsoft.com/office/officeart/2005/8/layout/process5"/>
    <dgm:cxn modelId="{66693E78-FF2E-4295-85ED-7EEEFFE09FEF}" type="presParOf" srcId="{88592D46-B113-4718-88D3-F44FF4C02667}" destId="{D0D199D4-4765-436D-BDEA-41E1FADA33B9}" srcOrd="5" destOrd="0" presId="urn:microsoft.com/office/officeart/2005/8/layout/process5"/>
    <dgm:cxn modelId="{AFA56C81-09D0-4A8B-91ED-7E564EBCD80F}" type="presParOf" srcId="{D0D199D4-4765-436D-BDEA-41E1FADA33B9}" destId="{56ED642C-78A5-4EB7-9881-269FFB062B96}" srcOrd="0" destOrd="0" presId="urn:microsoft.com/office/officeart/2005/8/layout/process5"/>
    <dgm:cxn modelId="{46F23EE5-E510-4DE8-BCB4-D50945DEF107}" type="presParOf" srcId="{88592D46-B113-4718-88D3-F44FF4C02667}" destId="{75CC06D6-A468-42A6-BC40-D1B428A45D73}" srcOrd="6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Potwierdzenie tożsamości zdających</a:t>
          </a:r>
          <a:endParaRPr lang="pl-PL" sz="2400" dirty="0"/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/>
        </a:p>
      </dgm:t>
    </dgm:pt>
    <dgm:pt modelId="{23B22A0C-1F02-490E-BEA7-16E699FE9617}" type="sibTrans" cxnId="{B666FE4C-A7B4-44F2-AB6D-1F6B9C2F4B76}">
      <dgm:prSet/>
      <dgm:spPr>
        <a:solidFill>
          <a:srgbClr val="FFC000"/>
        </a:solidFill>
        <a:ln w="19050"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/>
        </a:p>
      </dgm:t>
    </dgm:pt>
    <dgm:pt modelId="{B08106CF-00B4-4394-A194-8C64D0ABC1E7}">
      <dgm:prSet phldrT="[Tekst]" custT="1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Losowanie stanowisk egzaminacyjnych</a:t>
          </a:r>
          <a:endParaRPr lang="pl-PL" sz="2400" dirty="0"/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/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/>
        </a:p>
      </dgm:t>
    </dgm:pt>
    <dgm:pt modelId="{7A0A3908-2262-44C7-8AC4-852538D549F3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Rozdanie arkuszy egzaminacyjnych i kart odpowiedzi</a:t>
          </a:r>
          <a:endParaRPr lang="pl-PL" sz="2400" dirty="0"/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/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/>
        </a:p>
      </dgm:t>
    </dgm:pt>
    <dgm:pt modelId="{92F3D7E0-0F96-450A-8F67-74892D3744E8}">
      <dgm:prSet phldrT="[Tekst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/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/>
        </a:p>
      </dgm:t>
    </dgm:pt>
    <dgm:pt modelId="{E64A0339-88EA-4BDA-A5EB-BB4094A126EA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4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/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2790" custRadScaleInc="15697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6034" custRadScaleInc="-38590">
        <dgm:presLayoutVars>
          <dgm:bulletEnabled val="1"/>
        </dgm:presLayoutVars>
      </dgm:prSet>
      <dgm:spPr/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28949" custRadScaleInc="39334">
        <dgm:presLayoutVars>
          <dgm:bulletEnabled val="1"/>
        </dgm:presLayoutVars>
      </dgm:prSet>
      <dgm:spPr/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</dgm:pt>
  </dgm:ptLst>
  <dgm:cxnLst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2126" cy="5035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2126" cy="5035826"/>
      </dsp:txXfrm>
    </dsp:sp>
    <dsp:sp modelId="{EBC72F4D-BC69-B040-83C0-ABF0176C335D}">
      <dsp:nvSpPr>
        <dsp:cNvPr id="0" name=""/>
        <dsp:cNvSpPr/>
      </dsp:nvSpPr>
      <dsp:spPr>
        <a:xfrm>
          <a:off x="185462" y="37313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1. INFORMACJE OGÓLNE</a:t>
          </a:r>
        </a:p>
      </dsp:txBody>
      <dsp:txXfrm>
        <a:off x="185462" y="37313"/>
        <a:ext cx="7353196" cy="746275"/>
      </dsp:txXfrm>
    </dsp:sp>
    <dsp:sp modelId="{CCC289EC-620B-6C48-8EF6-4744910DE1BD}">
      <dsp:nvSpPr>
        <dsp:cNvPr id="0" name=""/>
        <dsp:cNvSpPr/>
      </dsp:nvSpPr>
      <dsp:spPr>
        <a:xfrm>
          <a:off x="72126" y="783589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7181-755F-404D-B8BB-910322C8E9D1}">
      <dsp:nvSpPr>
        <dsp:cNvPr id="0" name=""/>
        <dsp:cNvSpPr/>
      </dsp:nvSpPr>
      <dsp:spPr>
        <a:xfrm>
          <a:off x="185462" y="866623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2. CZĘŚĆ PISEMNA EGZAMINU</a:t>
          </a:r>
        </a:p>
      </dsp:txBody>
      <dsp:txXfrm>
        <a:off x="185462" y="866623"/>
        <a:ext cx="7353196" cy="746275"/>
      </dsp:txXfrm>
    </dsp:sp>
    <dsp:sp modelId="{DB33F57C-4DAB-0E4A-8B5B-6D9D99F865BF}">
      <dsp:nvSpPr>
        <dsp:cNvPr id="0" name=""/>
        <dsp:cNvSpPr/>
      </dsp:nvSpPr>
      <dsp:spPr>
        <a:xfrm>
          <a:off x="72126" y="1612899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D9A5-C7EA-EF40-B1A3-25E0753652BD}">
      <dsp:nvSpPr>
        <dsp:cNvPr id="0" name=""/>
        <dsp:cNvSpPr/>
      </dsp:nvSpPr>
      <dsp:spPr>
        <a:xfrm>
          <a:off x="185462" y="1695933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3. </a:t>
          </a:r>
          <a:r>
            <a:rPr lang="pl-PL" alt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CZĘŚĆ PRAKTYCZNA EGZAMINU</a:t>
          </a: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sp:txBody>
      <dsp:txXfrm>
        <a:off x="185462" y="1695933"/>
        <a:ext cx="7353196" cy="746275"/>
      </dsp:txXfrm>
    </dsp:sp>
    <dsp:sp modelId="{A34DD7AE-ED1D-EA4E-AF94-CB969D1B9471}">
      <dsp:nvSpPr>
        <dsp:cNvPr id="0" name=""/>
        <dsp:cNvSpPr/>
      </dsp:nvSpPr>
      <dsp:spPr>
        <a:xfrm>
          <a:off x="72126" y="2442209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644A-50E1-4015-8A2D-22BF3E9A7315}">
      <dsp:nvSpPr>
        <dsp:cNvPr id="0" name=""/>
        <dsp:cNvSpPr/>
      </dsp:nvSpPr>
      <dsp:spPr>
        <a:xfrm>
          <a:off x="185462" y="2525243"/>
          <a:ext cx="5931240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4. SYSTEM SIOEPKZ – FORMUŁA 2017 i 2019</a:t>
          </a:r>
        </a:p>
      </dsp:txBody>
      <dsp:txXfrm>
        <a:off x="185462" y="2525243"/>
        <a:ext cx="5931240" cy="746275"/>
      </dsp:txXfrm>
    </dsp:sp>
    <dsp:sp modelId="{7CD91431-35EB-4033-BA7A-CABE760D2FDE}">
      <dsp:nvSpPr>
        <dsp:cNvPr id="0" name=""/>
        <dsp:cNvSpPr/>
      </dsp:nvSpPr>
      <dsp:spPr>
        <a:xfrm>
          <a:off x="72126" y="3271519"/>
          <a:ext cx="753154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EC93C-E1C3-AB43-8E94-0B7C4051F9F6}">
      <dsp:nvSpPr>
        <dsp:cNvPr id="0" name=""/>
        <dsp:cNvSpPr/>
      </dsp:nvSpPr>
      <dsp:spPr>
        <a:xfrm>
          <a:off x="185462" y="3354552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5. SERWIS DLA DYREKTORÓW</a:t>
          </a:r>
        </a:p>
      </dsp:txBody>
      <dsp:txXfrm>
        <a:off x="185462" y="3354552"/>
        <a:ext cx="7353196" cy="746275"/>
      </dsp:txXfrm>
    </dsp:sp>
    <dsp:sp modelId="{8BF7A43D-0A2C-3740-B197-C3E2E791CE7B}">
      <dsp:nvSpPr>
        <dsp:cNvPr id="0" name=""/>
        <dsp:cNvSpPr/>
      </dsp:nvSpPr>
      <dsp:spPr>
        <a:xfrm>
          <a:off x="72126" y="4100828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F7DCA-887B-438D-9B7D-D622A1507269}">
      <dsp:nvSpPr>
        <dsp:cNvPr id="0" name=""/>
        <dsp:cNvSpPr/>
      </dsp:nvSpPr>
      <dsp:spPr>
        <a:xfrm>
          <a:off x="185462" y="4183862"/>
          <a:ext cx="7630244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6. INFORMACJE DODATKOWE</a:t>
          </a:r>
        </a:p>
      </dsp:txBody>
      <dsp:txXfrm>
        <a:off x="185462" y="4183862"/>
        <a:ext cx="7630244" cy="746275"/>
      </dsp:txXfrm>
    </dsp:sp>
    <dsp:sp modelId="{85BEEA29-4026-4E70-B45A-5E642ECFC895}">
      <dsp:nvSpPr>
        <dsp:cNvPr id="0" name=""/>
        <dsp:cNvSpPr/>
      </dsp:nvSpPr>
      <dsp:spPr>
        <a:xfrm>
          <a:off x="72126" y="4930138"/>
          <a:ext cx="7500956" cy="6299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499412" y="-851047"/>
          <a:ext cx="6618649" cy="6618649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BF3B-F9BA-2B45-9E6D-CDD371A790E2}">
      <dsp:nvSpPr>
        <dsp:cNvPr id="0" name=""/>
        <dsp:cNvSpPr/>
      </dsp:nvSpPr>
      <dsp:spPr>
        <a:xfrm>
          <a:off x="470791" y="253474"/>
          <a:ext cx="7405932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50800" rIns="50800" bIns="50800" numCol="1" spcCol="1270" anchor="ctr" anchorCtr="0">
          <a:noAutofit/>
        </a:bodyPr>
        <a:lstStyle/>
        <a:p>
          <a:pPr marL="274638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Zdający nie powinni opuszczać sali egzaminacyjnej</a:t>
          </a:r>
          <a:endParaRPr lang="pl-PL" sz="2000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70791" y="253474"/>
        <a:ext cx="7405932" cy="648000"/>
      </dsp:txXfrm>
    </dsp:sp>
    <dsp:sp modelId="{47F48A9F-5DCB-8947-B735-4862804A2097}">
      <dsp:nvSpPr>
        <dsp:cNvPr id="0" name=""/>
        <dsp:cNvSpPr/>
      </dsp:nvSpPr>
      <dsp:spPr>
        <a:xfrm>
          <a:off x="138579" y="230340"/>
          <a:ext cx="768457" cy="768457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2F6B71-76FA-9E49-8AA7-20116C6D2D0B}">
      <dsp:nvSpPr>
        <dsp:cNvPr id="0" name=""/>
        <dsp:cNvSpPr/>
      </dsp:nvSpPr>
      <dsp:spPr>
        <a:xfrm>
          <a:off x="1148565" y="1174836"/>
          <a:ext cx="6740115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Zdającym nie udziela się żadnych wyjaśnień dotyczących zadań egzaminacyjnych ani ich nie komentuje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148565" y="1174836"/>
        <a:ext cx="6740115" cy="648000"/>
      </dsp:txXfrm>
    </dsp:sp>
    <dsp:sp modelId="{8C566DEA-6A22-C34F-8DDC-DE434903F84E}">
      <dsp:nvSpPr>
        <dsp:cNvPr id="0" name=""/>
        <dsp:cNvSpPr/>
      </dsp:nvSpPr>
      <dsp:spPr>
        <a:xfrm>
          <a:off x="579102" y="1114617"/>
          <a:ext cx="768457" cy="768457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331049-54FC-C247-BEE7-EDE99204A231}">
      <dsp:nvSpPr>
        <dsp:cNvPr id="0" name=""/>
        <dsp:cNvSpPr/>
      </dsp:nvSpPr>
      <dsp:spPr>
        <a:xfrm>
          <a:off x="1272660" y="2102309"/>
          <a:ext cx="661402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50800" rIns="50800" bIns="50800" numCol="1" spcCol="1270" anchor="ctr" anchorCtr="0">
          <a:noAutofit/>
        </a:bodyPr>
        <a:lstStyle/>
        <a:p>
          <a:pPr marL="182563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W  sali egzaminacyjnej mogą przebywać zdający, PZE, osoby wchodzące w skład ZN i obserwatorzy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272660" y="2102309"/>
        <a:ext cx="6614028" cy="648000"/>
      </dsp:txXfrm>
    </dsp:sp>
    <dsp:sp modelId="{F0353DE5-0BC6-ED47-B872-30C286F1A2F8}">
      <dsp:nvSpPr>
        <dsp:cNvPr id="0" name=""/>
        <dsp:cNvSpPr/>
      </dsp:nvSpPr>
      <dsp:spPr>
        <a:xfrm>
          <a:off x="706315" y="2066056"/>
          <a:ext cx="768457" cy="768457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B99032-0912-0349-B3E8-591E6722C6C2}">
      <dsp:nvSpPr>
        <dsp:cNvPr id="0" name=""/>
        <dsp:cNvSpPr/>
      </dsp:nvSpPr>
      <dsp:spPr>
        <a:xfrm>
          <a:off x="1130629" y="3075010"/>
          <a:ext cx="6767631" cy="612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50800" rIns="50800" bIns="50800" numCol="1" spcCol="1270" anchor="ctr" anchorCtr="0">
          <a:noAutofit/>
        </a:bodyPr>
        <a:lstStyle/>
        <a:p>
          <a:pPr marL="9207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W sali egzaminacyjnej może przebywać także </a:t>
          </a:r>
          <a:r>
            <a:rPr lang="pl-PL" sz="1800" b="1" kern="1200" dirty="0">
              <a:solidFill>
                <a:srgbClr val="000099"/>
              </a:solidFill>
              <a:latin typeface="Arial Narrow" panose="020B0606020202030204" pitchFamily="34" charset="0"/>
            </a:rPr>
            <a:t>OPERATOR EGZAMINU </a:t>
          </a: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- egzamin w formie elektronicznej  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130629" y="3075010"/>
        <a:ext cx="6767631" cy="612626"/>
      </dsp:txXfrm>
    </dsp:sp>
    <dsp:sp modelId="{FDB2626C-84D2-024F-8AE7-7F83D166F239}">
      <dsp:nvSpPr>
        <dsp:cNvPr id="0" name=""/>
        <dsp:cNvSpPr/>
      </dsp:nvSpPr>
      <dsp:spPr>
        <a:xfrm>
          <a:off x="569266" y="2995902"/>
          <a:ext cx="768457" cy="768457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2DF248-7038-44E2-A7F5-0D07E7B68F76}">
      <dsp:nvSpPr>
        <dsp:cNvPr id="0" name=""/>
        <dsp:cNvSpPr/>
      </dsp:nvSpPr>
      <dsp:spPr>
        <a:xfrm>
          <a:off x="667621" y="3890375"/>
          <a:ext cx="7223396" cy="825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W sali mogą przebywać specjaliści z zakresu danego rodzaju niepełnosprawności, niedostosowania społecznego lub zagrożenia  niedostosowaniem społecznym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67621" y="3890375"/>
        <a:ext cx="7223396" cy="825606"/>
      </dsp:txXfrm>
    </dsp:sp>
    <dsp:sp modelId="{AF001C0D-F0B0-4B35-9CDE-45CB8169B154}">
      <dsp:nvSpPr>
        <dsp:cNvPr id="0" name=""/>
        <dsp:cNvSpPr/>
      </dsp:nvSpPr>
      <dsp:spPr>
        <a:xfrm>
          <a:off x="138579" y="3917756"/>
          <a:ext cx="768457" cy="768457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2162704" y="167818"/>
          <a:ext cx="4936977" cy="4936977"/>
        </a:xfrm>
        <a:prstGeom prst="circularArrow">
          <a:avLst>
            <a:gd name="adj1" fmla="val 5544"/>
            <a:gd name="adj2" fmla="val 330680"/>
            <a:gd name="adj3" fmla="val 12311526"/>
            <a:gd name="adj4" fmla="val 18356262"/>
            <a:gd name="adj5" fmla="val 5757"/>
          </a:avLst>
        </a:prstGeom>
        <a:solidFill>
          <a:srgbClr val="FFC000"/>
        </a:solidFill>
        <a:ln w="19050"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453701" y="-67624"/>
          <a:ext cx="3570597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Członkowie ZN zbierają wypełnione karty odpowiedzi</a:t>
          </a:r>
          <a:endParaRPr lang="pl-PL" sz="2400" kern="1200" dirty="0"/>
        </a:p>
      </dsp:txBody>
      <dsp:txXfrm>
        <a:off x="2510490" y="-10835"/>
        <a:ext cx="3457019" cy="1049740"/>
      </dsp:txXfrm>
    </dsp:sp>
    <dsp:sp modelId="{57F25F1A-1D90-46AD-82DD-2CDBA39A1EEC}">
      <dsp:nvSpPr>
        <dsp:cNvPr id="0" name=""/>
        <dsp:cNvSpPr/>
      </dsp:nvSpPr>
      <dsp:spPr>
        <a:xfrm>
          <a:off x="4292215" y="1450203"/>
          <a:ext cx="4231851" cy="13308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Przewodniczący ZN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pakuje karty odpowiedzi do zwrotnych kopert  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i zakleja je w obecności zdającego</a:t>
          </a:r>
          <a:endParaRPr lang="pl-PL" sz="2400" kern="1200" dirty="0"/>
        </a:p>
      </dsp:txBody>
      <dsp:txXfrm>
        <a:off x="4357184" y="1515172"/>
        <a:ext cx="4101913" cy="1200956"/>
      </dsp:txXfrm>
    </dsp:sp>
    <dsp:sp modelId="{4E710461-7199-4938-BD8E-793194AC8D8F}">
      <dsp:nvSpPr>
        <dsp:cNvPr id="0" name=""/>
        <dsp:cNvSpPr/>
      </dsp:nvSpPr>
      <dsp:spPr>
        <a:xfrm>
          <a:off x="4422701" y="3322623"/>
          <a:ext cx="3782693" cy="144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Przewodniczący ZE sporządza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protokół zbiorczy</a:t>
          </a:r>
          <a:b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z prze</a:t>
          </a:r>
          <a:r>
            <a:rPr lang="pl-PL" sz="2400" b="0" u="none" kern="1200" dirty="0">
              <a:solidFill>
                <a:srgbClr val="000099"/>
              </a:solidFill>
              <a:latin typeface="Arial Narrow" panose="020B0606020202030204" pitchFamily="34" charset="0"/>
            </a:rPr>
            <a:t>b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iegu części pisemnej</a:t>
          </a:r>
          <a:endParaRPr lang="pl-PL" sz="2400" kern="1200" dirty="0"/>
        </a:p>
      </dsp:txBody>
      <dsp:txXfrm>
        <a:off x="4493052" y="3392974"/>
        <a:ext cx="3641991" cy="1300440"/>
      </dsp:txXfrm>
    </dsp:sp>
    <dsp:sp modelId="{F1AC1B73-0DE7-4621-85E0-F7607B465DAA}">
      <dsp:nvSpPr>
        <dsp:cNvPr id="0" name=""/>
        <dsp:cNvSpPr/>
      </dsp:nvSpPr>
      <dsp:spPr>
        <a:xfrm>
          <a:off x="0" y="3418976"/>
          <a:ext cx="4081131" cy="134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Przewodniczący ZE zabezpiecza</a:t>
          </a:r>
          <a:b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i przechowuje koperty do czasu przekazania OKE</a:t>
          </a:r>
          <a:endParaRPr lang="pl-PL" sz="2400" kern="120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sp:txBody>
      <dsp:txXfrm>
        <a:off x="65623" y="3484599"/>
        <a:ext cx="3949885" cy="1213038"/>
      </dsp:txXfrm>
    </dsp:sp>
    <dsp:sp modelId="{6C1AB102-B773-452E-A433-0E883A740D02}">
      <dsp:nvSpPr>
        <dsp:cNvPr id="0" name=""/>
        <dsp:cNvSpPr/>
      </dsp:nvSpPr>
      <dsp:spPr>
        <a:xfrm>
          <a:off x="0" y="1479816"/>
          <a:ext cx="4139716" cy="1319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Przewodniczący ZE przekazuje dokumentację w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sposób określony przez dyrektora OKE</a:t>
          </a:r>
          <a:endParaRPr lang="pl-PL" sz="2400" kern="120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sp:txBody>
      <dsp:txXfrm>
        <a:off x="64416" y="1544232"/>
        <a:ext cx="4010884" cy="11907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77DA-3366-43B1-91EA-98B74AD4AE60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7248" y="0"/>
          <a:ext cx="7878998" cy="2345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Dla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Formuły 2012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od sesji styczeń-luty 2021 </a:t>
          </a:r>
          <a:r>
            <a:rPr lang="pl-PL" sz="2400" b="1" kern="1200" dirty="0">
              <a:solidFill>
                <a:srgbClr val="FF0000"/>
              </a:solidFill>
              <a:latin typeface="Arial Narrow" panose="020B0606020202030204" pitchFamily="34" charset="0"/>
            </a:rPr>
            <a:t>nie przeprowadza się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egzaminu w formie elektronicznej </a:t>
          </a:r>
        </a:p>
      </dsp:txBody>
      <dsp:txXfrm>
        <a:off x="7248" y="0"/>
        <a:ext cx="7878998" cy="2345826"/>
      </dsp:txXfrm>
    </dsp:sp>
    <dsp:sp modelId="{AB69ABD3-4A7D-427E-A626-5AEB420EFC02}">
      <dsp:nvSpPr>
        <dsp:cNvPr id="0" name=""/>
        <dsp:cNvSpPr/>
      </dsp:nvSpPr>
      <dsp:spPr>
        <a:xfrm>
          <a:off x="0" y="2038972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348101"/>
          <a:ext cx="7886700" cy="2269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Dla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Formuły 2017 i 2019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Centralna Komisja Egzaminacyjna</a:t>
          </a:r>
        </a:p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przygotowała instrukcje oraz filmy instruktażowe z webinariów</a:t>
          </a:r>
        </a:p>
        <a:p>
          <a:pPr marL="0" lvl="0" indent="0" algn="ctr" defTabSz="1066800"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hlinkClick xmlns:r="http://schemas.openxmlformats.org/officeDocument/2006/relationships" r:id="rId1"/>
            </a:rPr>
            <a:t>Instrukcje oraz filmy instruktażowe z webinariów</a:t>
          </a:r>
          <a:endParaRPr lang="pl-PL" sz="1800" b="1" strike="noStrike" kern="1200" baseline="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2348101"/>
        <a:ext cx="7886700" cy="22691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6BADF-D259-416F-B162-85C8BF61DDC3}">
      <dsp:nvSpPr>
        <dsp:cNvPr id="0" name=""/>
        <dsp:cNvSpPr/>
      </dsp:nvSpPr>
      <dsp:spPr>
        <a:xfrm rot="10800000">
          <a:off x="2033257" y="2178"/>
          <a:ext cx="7395276" cy="68214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0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Kierowanie pracą zespołu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2203794" y="2178"/>
        <a:ext cx="7224739" cy="682148"/>
      </dsp:txXfrm>
    </dsp:sp>
    <dsp:sp modelId="{117D2352-42C0-4F7F-8547-383946C9A8DC}">
      <dsp:nvSpPr>
        <dsp:cNvPr id="0" name=""/>
        <dsp:cNvSpPr/>
      </dsp:nvSpPr>
      <dsp:spPr>
        <a:xfrm>
          <a:off x="1692182" y="2178"/>
          <a:ext cx="682148" cy="68214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1AA9EF-7ADB-4B8A-AD49-214419E20AB8}">
      <dsp:nvSpPr>
        <dsp:cNvPr id="0" name=""/>
        <dsp:cNvSpPr/>
      </dsp:nvSpPr>
      <dsp:spPr>
        <a:xfrm rot="10800000">
          <a:off x="2033257" y="887953"/>
          <a:ext cx="7395276" cy="682148"/>
        </a:xfrm>
        <a:prstGeom prst="homePlate">
          <a:avLst/>
        </a:prstGeom>
        <a:gradFill rotWithShape="0">
          <a:gsLst>
            <a:gs pos="0">
              <a:schemeClr val="accent4">
                <a:hueOff val="1496996"/>
                <a:satOff val="-8277"/>
                <a:lumOff val="-706"/>
                <a:alphaOff val="0"/>
                <a:tint val="50000"/>
                <a:satMod val="300000"/>
              </a:schemeClr>
            </a:gs>
            <a:gs pos="35000">
              <a:schemeClr val="accent4">
                <a:hueOff val="1496996"/>
                <a:satOff val="-8277"/>
                <a:lumOff val="-706"/>
                <a:alphaOff val="0"/>
                <a:tint val="37000"/>
                <a:satMod val="300000"/>
              </a:schemeClr>
            </a:gs>
            <a:gs pos="100000">
              <a:schemeClr val="accent4">
                <a:hueOff val="1496996"/>
                <a:satOff val="-8277"/>
                <a:lumOff val="-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09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Przygotowanie wyposażenia stanowisk egzaminacyjnych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i materiałów egzaminacyjnych  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2203794" y="887953"/>
        <a:ext cx="7224739" cy="682148"/>
      </dsp:txXfrm>
    </dsp:sp>
    <dsp:sp modelId="{1473C1BF-E4A0-4B57-B005-DCDECA024D34}">
      <dsp:nvSpPr>
        <dsp:cNvPr id="0" name=""/>
        <dsp:cNvSpPr/>
      </dsp:nvSpPr>
      <dsp:spPr>
        <a:xfrm>
          <a:off x="1692182" y="887953"/>
          <a:ext cx="682148" cy="682148"/>
        </a:xfrm>
        <a:prstGeom prst="ellipse">
          <a:avLst/>
        </a:prstGeom>
        <a:solidFill>
          <a:schemeClr val="accent4">
            <a:tint val="50000"/>
            <a:hueOff val="1536415"/>
            <a:satOff val="-7412"/>
            <a:lumOff val="-49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634193-41A6-488A-A327-C237AC2897E0}">
      <dsp:nvSpPr>
        <dsp:cNvPr id="0" name=""/>
        <dsp:cNvSpPr/>
      </dsp:nvSpPr>
      <dsp:spPr>
        <a:xfrm rot="10800000">
          <a:off x="2033257" y="1773728"/>
          <a:ext cx="7395276" cy="682148"/>
        </a:xfrm>
        <a:prstGeom prst="homePlate">
          <a:avLst/>
        </a:prstGeom>
        <a:gradFill rotWithShape="0">
          <a:gsLst>
            <a:gs pos="0">
              <a:schemeClr val="accent4">
                <a:hueOff val="2993992"/>
                <a:satOff val="-16555"/>
                <a:lumOff val="-1412"/>
                <a:alphaOff val="0"/>
                <a:tint val="50000"/>
                <a:satMod val="300000"/>
              </a:schemeClr>
            </a:gs>
            <a:gs pos="35000">
              <a:schemeClr val="accent4">
                <a:hueOff val="2993992"/>
                <a:satOff val="-16555"/>
                <a:lumOff val="-1412"/>
                <a:alphaOff val="0"/>
                <a:tint val="37000"/>
                <a:satMod val="300000"/>
              </a:schemeClr>
            </a:gs>
            <a:gs pos="100000">
              <a:schemeClr val="accent4">
                <a:hueOff val="2993992"/>
                <a:satOff val="-16555"/>
                <a:lumOff val="-1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0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Nadzorowanie przygotowania </a:t>
          </a:r>
          <a:r>
            <a:rPr lang="pl-PL" sz="2400" kern="1200" dirty="0" err="1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sal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 egzaminacyjnych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2203794" y="1773728"/>
        <a:ext cx="7224739" cy="682148"/>
      </dsp:txXfrm>
    </dsp:sp>
    <dsp:sp modelId="{34301553-114E-4109-A0B2-E213D9CF53EE}">
      <dsp:nvSpPr>
        <dsp:cNvPr id="0" name=""/>
        <dsp:cNvSpPr/>
      </dsp:nvSpPr>
      <dsp:spPr>
        <a:xfrm>
          <a:off x="1692182" y="1773728"/>
          <a:ext cx="682148" cy="682148"/>
        </a:xfrm>
        <a:prstGeom prst="ellipse">
          <a:avLst/>
        </a:prstGeom>
        <a:solidFill>
          <a:schemeClr val="accent4">
            <a:tint val="50000"/>
            <a:hueOff val="3072830"/>
            <a:satOff val="-14823"/>
            <a:lumOff val="-98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ADF697-C887-48BA-8EF4-226DCD6392C5}">
      <dsp:nvSpPr>
        <dsp:cNvPr id="0" name=""/>
        <dsp:cNvSpPr/>
      </dsp:nvSpPr>
      <dsp:spPr>
        <a:xfrm rot="10800000">
          <a:off x="2020019" y="2617939"/>
          <a:ext cx="7395276" cy="682148"/>
        </a:xfrm>
        <a:prstGeom prst="homePlate">
          <a:avLst/>
        </a:prstGeom>
        <a:gradFill rotWithShape="0">
          <a:gsLst>
            <a:gs pos="0">
              <a:schemeClr val="accent4">
                <a:hueOff val="4490988"/>
                <a:satOff val="-24832"/>
                <a:lumOff val="-2117"/>
                <a:alphaOff val="0"/>
                <a:tint val="50000"/>
                <a:satMod val="300000"/>
              </a:schemeClr>
            </a:gs>
            <a:gs pos="35000">
              <a:schemeClr val="accent4">
                <a:hueOff val="4490988"/>
                <a:satOff val="-24832"/>
                <a:lumOff val="-2117"/>
                <a:alphaOff val="0"/>
                <a:tint val="37000"/>
                <a:satMod val="300000"/>
              </a:schemeClr>
            </a:gs>
            <a:gs pos="100000">
              <a:schemeClr val="accent4">
                <a:hueOff val="4490988"/>
                <a:satOff val="-24832"/>
                <a:lumOff val="-2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09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dostosowania stanowisk egzaminacyjnych 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do wymogów bhp 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2190556" y="2617939"/>
        <a:ext cx="7224739" cy="682148"/>
      </dsp:txXfrm>
    </dsp:sp>
    <dsp:sp modelId="{BC307CCF-2AD8-4141-912B-BFFA1788C4AE}">
      <dsp:nvSpPr>
        <dsp:cNvPr id="0" name=""/>
        <dsp:cNvSpPr/>
      </dsp:nvSpPr>
      <dsp:spPr>
        <a:xfrm>
          <a:off x="1692182" y="2659503"/>
          <a:ext cx="682148" cy="682148"/>
        </a:xfrm>
        <a:prstGeom prst="ellipse">
          <a:avLst/>
        </a:prstGeom>
        <a:solidFill>
          <a:schemeClr val="accent4">
            <a:tint val="50000"/>
            <a:hueOff val="4609245"/>
            <a:satOff val="-22235"/>
            <a:lumOff val="-148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490F22-E581-45EC-89BC-671BD8C6C36D}">
      <dsp:nvSpPr>
        <dsp:cNvPr id="0" name=""/>
        <dsp:cNvSpPr/>
      </dsp:nvSpPr>
      <dsp:spPr>
        <a:xfrm rot="10800000">
          <a:off x="2033257" y="3545278"/>
          <a:ext cx="7395276" cy="682148"/>
        </a:xfrm>
        <a:prstGeom prst="homePlate">
          <a:avLst/>
        </a:prstGeom>
        <a:gradFill rotWithShape="0">
          <a:gsLst>
            <a:gs pos="0">
              <a:schemeClr val="accent4">
                <a:hueOff val="5987983"/>
                <a:satOff val="-33110"/>
                <a:lumOff val="-2823"/>
                <a:alphaOff val="0"/>
                <a:tint val="50000"/>
                <a:satMod val="300000"/>
              </a:schemeClr>
            </a:gs>
            <a:gs pos="35000">
              <a:schemeClr val="accent4">
                <a:hueOff val="5987983"/>
                <a:satOff val="-33110"/>
                <a:lumOff val="-2823"/>
                <a:alphaOff val="0"/>
                <a:tint val="37000"/>
                <a:satMod val="300000"/>
              </a:schemeClr>
            </a:gs>
            <a:gs pos="100000">
              <a:schemeClr val="accent4">
                <a:hueOff val="5987983"/>
                <a:satOff val="-33110"/>
                <a:lumOff val="-2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0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Sprawdzenie przygotowania stanowisk egzaminacyjnych </a:t>
          </a:r>
          <a:endParaRPr lang="pl-PL" sz="2400" kern="1200" dirty="0">
            <a:solidFill>
              <a:srgbClr val="000099"/>
            </a:solidFill>
          </a:endParaRPr>
        </a:p>
      </dsp:txBody>
      <dsp:txXfrm rot="10800000">
        <a:off x="2203794" y="3545278"/>
        <a:ext cx="7224739" cy="682148"/>
      </dsp:txXfrm>
    </dsp:sp>
    <dsp:sp modelId="{539B941F-9900-449B-9F49-44D449EC0406}">
      <dsp:nvSpPr>
        <dsp:cNvPr id="0" name=""/>
        <dsp:cNvSpPr/>
      </dsp:nvSpPr>
      <dsp:spPr>
        <a:xfrm>
          <a:off x="1692182" y="3545278"/>
          <a:ext cx="682148" cy="682148"/>
        </a:xfrm>
        <a:prstGeom prst="ellipse">
          <a:avLst/>
        </a:prstGeom>
        <a:solidFill>
          <a:schemeClr val="accent4">
            <a:tint val="50000"/>
            <a:hueOff val="6145660"/>
            <a:satOff val="-29646"/>
            <a:lumOff val="-197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E62F9A-E3F5-440F-96DC-D6235639419D}">
      <dsp:nvSpPr>
        <dsp:cNvPr id="0" name=""/>
        <dsp:cNvSpPr/>
      </dsp:nvSpPr>
      <dsp:spPr>
        <a:xfrm rot="10800000">
          <a:off x="2033257" y="4431052"/>
          <a:ext cx="7395276" cy="682148"/>
        </a:xfrm>
        <a:prstGeom prst="homePlate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tint val="50000"/>
                <a:satMod val="300000"/>
              </a:schemeClr>
            </a:gs>
            <a:gs pos="35000">
              <a:schemeClr val="accent4">
                <a:hueOff val="7484979"/>
                <a:satOff val="-41387"/>
                <a:lumOff val="-3529"/>
                <a:alphaOff val="0"/>
                <a:tint val="37000"/>
                <a:satMod val="30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0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obecności asystenta technicznego</a:t>
          </a:r>
          <a:endParaRPr lang="pl-PL" sz="2400" kern="1200" dirty="0">
            <a:solidFill>
              <a:srgbClr val="000099"/>
            </a:solidFill>
          </a:endParaRPr>
        </a:p>
      </dsp:txBody>
      <dsp:txXfrm rot="10800000">
        <a:off x="2203794" y="4431052"/>
        <a:ext cx="7224739" cy="682148"/>
      </dsp:txXfrm>
    </dsp:sp>
    <dsp:sp modelId="{411795CA-D878-441D-B89A-A57586578E17}">
      <dsp:nvSpPr>
        <dsp:cNvPr id="0" name=""/>
        <dsp:cNvSpPr/>
      </dsp:nvSpPr>
      <dsp:spPr>
        <a:xfrm>
          <a:off x="1692182" y="4431052"/>
          <a:ext cx="682148" cy="682148"/>
        </a:xfrm>
        <a:prstGeom prst="ellipse">
          <a:avLst/>
        </a:prstGeom>
        <a:solidFill>
          <a:schemeClr val="accent4">
            <a:tint val="50000"/>
            <a:hueOff val="7682076"/>
            <a:satOff val="-37058"/>
            <a:lumOff val="-247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F0EF-4B7D-4EC1-8D31-F472814BAA38}">
      <dsp:nvSpPr>
        <dsp:cNvPr id="0" name=""/>
        <dsp:cNvSpPr/>
      </dsp:nvSpPr>
      <dsp:spPr>
        <a:xfrm>
          <a:off x="0" y="4163482"/>
          <a:ext cx="7886700" cy="910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Wyznacza przewodniczących tych zespołów (PZN)</a:t>
          </a:r>
          <a:endParaRPr lang="pl-PL" sz="2400" b="1" kern="1200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163482"/>
        <a:ext cx="7886700" cy="910868"/>
      </dsp:txXfrm>
    </dsp:sp>
    <dsp:sp modelId="{75F605FB-044E-464F-AD41-AFD677DD9456}">
      <dsp:nvSpPr>
        <dsp:cNvPr id="0" name=""/>
        <dsp:cNvSpPr/>
      </dsp:nvSpPr>
      <dsp:spPr>
        <a:xfrm rot="10800000">
          <a:off x="0" y="2776230"/>
          <a:ext cx="7886700" cy="140091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Powołuje zespoły nadzorujące przebieg części praktycznej (ZN)</a:t>
          </a:r>
          <a:endParaRPr lang="pl-PL" sz="2400" b="1" kern="1200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10800000">
        <a:off x="0" y="2776230"/>
        <a:ext cx="7886700" cy="910273"/>
      </dsp:txXfrm>
    </dsp:sp>
    <dsp:sp modelId="{8E4A7287-3C92-4679-95F2-AFA6C3E8C070}">
      <dsp:nvSpPr>
        <dsp:cNvPr id="0" name=""/>
        <dsp:cNvSpPr/>
      </dsp:nvSpPr>
      <dsp:spPr>
        <a:xfrm rot="10800000">
          <a:off x="0" y="1388977"/>
          <a:ext cx="7886700" cy="140091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Powołuje zastępcę </a:t>
          </a:r>
          <a:endParaRPr lang="pl-PL" sz="2400" b="1" kern="1200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10800000">
        <a:off x="0" y="1388977"/>
        <a:ext cx="7886700" cy="910273"/>
      </dsp:txXfrm>
    </dsp:sp>
    <dsp:sp modelId="{811EEA85-003E-43F9-BB9B-FF2B0376B465}">
      <dsp:nvSpPr>
        <dsp:cNvPr id="0" name=""/>
        <dsp:cNvSpPr/>
      </dsp:nvSpPr>
      <dsp:spPr>
        <a:xfrm rot="10800000">
          <a:off x="0" y="1725"/>
          <a:ext cx="7886700" cy="140091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Powołuje członków zespołu egzaminacyjnego (ZE) </a:t>
          </a:r>
          <a:endParaRPr lang="pl-PL" sz="2400" b="1" kern="1200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10800000">
        <a:off x="0" y="1725"/>
        <a:ext cx="7886700" cy="9102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7561-6C47-4701-92C5-3FC7A272D1A8}">
      <dsp:nvSpPr>
        <dsp:cNvPr id="0" name=""/>
        <dsp:cNvSpPr/>
      </dsp:nvSpPr>
      <dsp:spPr>
        <a:xfrm>
          <a:off x="3113" y="568109"/>
          <a:ext cx="2305541" cy="119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Potwierdzenie tożsamości zdających</a:t>
          </a:r>
        </a:p>
      </dsp:txBody>
      <dsp:txXfrm>
        <a:off x="38126" y="603122"/>
        <a:ext cx="2235515" cy="1125401"/>
      </dsp:txXfrm>
    </dsp:sp>
    <dsp:sp modelId="{38875855-792B-4F31-BBE4-9288FE3E04F1}">
      <dsp:nvSpPr>
        <dsp:cNvPr id="0" name=""/>
        <dsp:cNvSpPr/>
      </dsp:nvSpPr>
      <dsp:spPr>
        <a:xfrm>
          <a:off x="2367570" y="918767"/>
          <a:ext cx="655211" cy="494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>
        <a:off x="2367570" y="1017589"/>
        <a:ext cx="506978" cy="296466"/>
      </dsp:txXfrm>
    </dsp:sp>
    <dsp:sp modelId="{6B69D0AA-803F-4B45-AD73-C8729ABC531A}">
      <dsp:nvSpPr>
        <dsp:cNvPr id="0" name=""/>
        <dsp:cNvSpPr/>
      </dsp:nvSpPr>
      <dsp:spPr>
        <a:xfrm>
          <a:off x="3105606" y="568109"/>
          <a:ext cx="2262007" cy="119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Losowanie stanowisk egzaminacyjnych</a:t>
          </a:r>
        </a:p>
      </dsp:txBody>
      <dsp:txXfrm>
        <a:off x="3140619" y="603122"/>
        <a:ext cx="2191981" cy="1125401"/>
      </dsp:txXfrm>
    </dsp:sp>
    <dsp:sp modelId="{D282130C-83B3-4108-86E3-93910EC430F8}">
      <dsp:nvSpPr>
        <dsp:cNvPr id="0" name=""/>
        <dsp:cNvSpPr/>
      </dsp:nvSpPr>
      <dsp:spPr>
        <a:xfrm>
          <a:off x="5418844" y="918767"/>
          <a:ext cx="670581" cy="494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>
        <a:off x="5418844" y="1017589"/>
        <a:ext cx="522348" cy="296466"/>
      </dsp:txXfrm>
    </dsp:sp>
    <dsp:sp modelId="{88FBBFDE-BA0D-4248-9669-CFF117F2A9B5}">
      <dsp:nvSpPr>
        <dsp:cNvPr id="0" name=""/>
        <dsp:cNvSpPr/>
      </dsp:nvSpPr>
      <dsp:spPr>
        <a:xfrm>
          <a:off x="6164565" y="568109"/>
          <a:ext cx="2440744" cy="119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Instruktaż stanowiskowy</a:t>
          </a:r>
          <a:b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(dotyczy </a:t>
          </a:r>
          <a:r>
            <a:rPr lang="pl-PL" sz="2000" b="0" kern="120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dk</a:t>
          </a:r>
          <a:r>
            <a:rPr lang="pl-PL" sz="2000" b="0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, w i </a:t>
          </a:r>
          <a:r>
            <a:rPr lang="pl-PL" sz="2000" b="0" kern="120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0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)</a:t>
          </a:r>
        </a:p>
      </dsp:txBody>
      <dsp:txXfrm>
        <a:off x="6199578" y="603122"/>
        <a:ext cx="2370718" cy="1125401"/>
      </dsp:txXfrm>
    </dsp:sp>
    <dsp:sp modelId="{1662D41A-C094-499B-94CB-11B7913B4C6E}">
      <dsp:nvSpPr>
        <dsp:cNvPr id="0" name=""/>
        <dsp:cNvSpPr/>
      </dsp:nvSpPr>
      <dsp:spPr>
        <a:xfrm rot="5370591">
          <a:off x="7023633" y="1903003"/>
          <a:ext cx="739448" cy="494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 rot="-5400000">
        <a:off x="7244489" y="1780337"/>
        <a:ext cx="296466" cy="591215"/>
      </dsp:txXfrm>
    </dsp:sp>
    <dsp:sp modelId="{081257BD-C6BA-4D93-BD7D-6D40081459A7}">
      <dsp:nvSpPr>
        <dsp:cNvPr id="0" name=""/>
        <dsp:cNvSpPr/>
      </dsp:nvSpPr>
      <dsp:spPr>
        <a:xfrm>
          <a:off x="6198655" y="2560488"/>
          <a:ext cx="2406654" cy="119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Rozdanie arkuszy egzaminacyjnych</a:t>
          </a:r>
        </a:p>
      </dsp:txBody>
      <dsp:txXfrm>
        <a:off x="6233668" y="2595501"/>
        <a:ext cx="2336628" cy="1125401"/>
      </dsp:txXfrm>
    </dsp:sp>
    <dsp:sp modelId="{B6E32E41-62A6-457B-B50F-F6F29DBEAAB6}">
      <dsp:nvSpPr>
        <dsp:cNvPr id="0" name=""/>
        <dsp:cNvSpPr/>
      </dsp:nvSpPr>
      <dsp:spPr>
        <a:xfrm rot="10800000">
          <a:off x="5453508" y="2911147"/>
          <a:ext cx="717250" cy="494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 rot="10800000">
        <a:off x="5601741" y="3009969"/>
        <a:ext cx="569017" cy="296466"/>
      </dsp:txXfrm>
    </dsp:sp>
    <dsp:sp modelId="{57C95DAF-7645-44B2-A51B-8F4E5B15B6DA}">
      <dsp:nvSpPr>
        <dsp:cNvPr id="0" name=""/>
        <dsp:cNvSpPr/>
      </dsp:nvSpPr>
      <dsp:spPr>
        <a:xfrm>
          <a:off x="3117660" y="2560488"/>
          <a:ext cx="2284043" cy="119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Uzupełnienie kart oceny przez zdających</a:t>
          </a:r>
        </a:p>
      </dsp:txBody>
      <dsp:txXfrm>
        <a:off x="3152673" y="2595501"/>
        <a:ext cx="2214017" cy="1125401"/>
      </dsp:txXfrm>
    </dsp:sp>
    <dsp:sp modelId="{6F80F01F-26FD-43CF-8766-09398B898FE4}">
      <dsp:nvSpPr>
        <dsp:cNvPr id="0" name=""/>
        <dsp:cNvSpPr/>
      </dsp:nvSpPr>
      <dsp:spPr>
        <a:xfrm rot="10800000">
          <a:off x="2418003" y="2911147"/>
          <a:ext cx="626269" cy="494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 rot="10800000">
        <a:off x="2566236" y="3009969"/>
        <a:ext cx="478036" cy="296466"/>
      </dsp:txXfrm>
    </dsp:sp>
    <dsp:sp modelId="{D5257536-B9EB-420F-A7EE-9CB20C9649DD}">
      <dsp:nvSpPr>
        <dsp:cNvPr id="0" name=""/>
        <dsp:cNvSpPr/>
      </dsp:nvSpPr>
      <dsp:spPr>
        <a:xfrm>
          <a:off x="7097" y="2560488"/>
          <a:ext cx="2313610" cy="119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Zapoznanie się</a:t>
          </a:r>
          <a:b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 treścią zadania</a:t>
          </a:r>
          <a:b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wyposażeniem</a:t>
          </a:r>
          <a:b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– 10 min</a:t>
          </a:r>
        </a:p>
      </dsp:txBody>
      <dsp:txXfrm>
        <a:off x="42110" y="2595501"/>
        <a:ext cx="2243584" cy="11254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45DA9-528B-4DAE-8373-09F77E915106}">
      <dsp:nvSpPr>
        <dsp:cNvPr id="0" name=""/>
        <dsp:cNvSpPr/>
      </dsp:nvSpPr>
      <dsp:spPr>
        <a:xfrm>
          <a:off x="368465" y="0"/>
          <a:ext cx="2302991" cy="1303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Zapisanie godziny rozpoczęcia</a:t>
          </a:r>
          <a:b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zakończenia egzaminu</a:t>
          </a:r>
        </a:p>
      </dsp:txBody>
      <dsp:txXfrm>
        <a:off x="406637" y="38172"/>
        <a:ext cx="2226647" cy="1226953"/>
      </dsp:txXfrm>
    </dsp:sp>
    <dsp:sp modelId="{A459490D-BC19-47D9-BDE0-D95646931E98}">
      <dsp:nvSpPr>
        <dsp:cNvPr id="0" name=""/>
        <dsp:cNvSpPr/>
      </dsp:nvSpPr>
      <dsp:spPr>
        <a:xfrm rot="17365">
          <a:off x="2713038" y="418227"/>
          <a:ext cx="611118" cy="53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</a:endParaRPr>
        </a:p>
      </dsp:txBody>
      <dsp:txXfrm>
        <a:off x="2713039" y="525558"/>
        <a:ext cx="449509" cy="323218"/>
      </dsp:txXfrm>
    </dsp:sp>
    <dsp:sp modelId="{89A5077E-8B5D-40A9-9BEC-C0EA93F62B42}">
      <dsp:nvSpPr>
        <dsp:cNvPr id="0" name=""/>
        <dsp:cNvSpPr/>
      </dsp:nvSpPr>
      <dsp:spPr>
        <a:xfrm>
          <a:off x="3397936" y="15121"/>
          <a:ext cx="2231005" cy="1303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Samodzielna praca zdających</a:t>
          </a:r>
        </a:p>
      </dsp:txBody>
      <dsp:txXfrm>
        <a:off x="3436108" y="53293"/>
        <a:ext cx="2154661" cy="1226953"/>
      </dsp:txXfrm>
    </dsp:sp>
    <dsp:sp modelId="{FD505114-0955-4421-81B4-4C164BF1D49C}">
      <dsp:nvSpPr>
        <dsp:cNvPr id="0" name=""/>
        <dsp:cNvSpPr/>
      </dsp:nvSpPr>
      <dsp:spPr>
        <a:xfrm rot="21584570">
          <a:off x="5647128" y="390846"/>
          <a:ext cx="611733" cy="53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</a:endParaRPr>
        </a:p>
      </dsp:txBody>
      <dsp:txXfrm>
        <a:off x="5647129" y="498948"/>
        <a:ext cx="450124" cy="323218"/>
      </dsp:txXfrm>
    </dsp:sp>
    <dsp:sp modelId="{2C7A2AC0-0BFA-49CF-9737-E8E7981C5478}">
      <dsp:nvSpPr>
        <dsp:cNvPr id="0" name=""/>
        <dsp:cNvSpPr/>
      </dsp:nvSpPr>
      <dsp:spPr>
        <a:xfrm>
          <a:off x="6349774" y="1671"/>
          <a:ext cx="2320629" cy="1303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ZN nadzoruje przebieg egzaminu</a:t>
          </a:r>
        </a:p>
      </dsp:txBody>
      <dsp:txXfrm>
        <a:off x="6387946" y="39843"/>
        <a:ext cx="2244285" cy="1226953"/>
      </dsp:txXfrm>
    </dsp:sp>
    <dsp:sp modelId="{70E1DD0A-EFC7-49C7-B758-3AC9928E62D7}">
      <dsp:nvSpPr>
        <dsp:cNvPr id="0" name=""/>
        <dsp:cNvSpPr/>
      </dsp:nvSpPr>
      <dsp:spPr>
        <a:xfrm rot="5345207">
          <a:off x="7158617" y="1443574"/>
          <a:ext cx="737153" cy="53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</a:endParaRPr>
        </a:p>
      </dsp:txBody>
      <dsp:txXfrm rot="-5400000">
        <a:off x="7364297" y="1344356"/>
        <a:ext cx="323218" cy="575544"/>
      </dsp:txXfrm>
    </dsp:sp>
    <dsp:sp modelId="{FF37E108-C145-4238-9594-1C8120EA6200}">
      <dsp:nvSpPr>
        <dsp:cNvPr id="0" name=""/>
        <dsp:cNvSpPr/>
      </dsp:nvSpPr>
      <dsp:spPr>
        <a:xfrm>
          <a:off x="6367868" y="2173833"/>
          <a:ext cx="2353689" cy="1303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 i </a:t>
          </a:r>
          <a:r>
            <a:rPr lang="pl-PL" sz="2000" b="0" kern="120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0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 </a:t>
          </a:r>
          <a:endParaRPr lang="pl-PL" sz="2000" b="0" kern="120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Egzaminator obserwuje i ocenia</a:t>
          </a:r>
        </a:p>
      </dsp:txBody>
      <dsp:txXfrm>
        <a:off x="6406040" y="2212005"/>
        <a:ext cx="2277345" cy="12269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7561-6C47-4701-92C5-3FC7A272D1A8}">
      <dsp:nvSpPr>
        <dsp:cNvPr id="0" name=""/>
        <dsp:cNvSpPr/>
      </dsp:nvSpPr>
      <dsp:spPr>
        <a:xfrm>
          <a:off x="58301" y="788120"/>
          <a:ext cx="2143149" cy="1215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Zakończenie pracy przez zdających</a:t>
          </a:r>
        </a:p>
      </dsp:txBody>
      <dsp:txXfrm>
        <a:off x="93905" y="823724"/>
        <a:ext cx="2071941" cy="1144395"/>
      </dsp:txXfrm>
    </dsp:sp>
    <dsp:sp modelId="{38875855-792B-4F31-BBE4-9288FE3E04F1}">
      <dsp:nvSpPr>
        <dsp:cNvPr id="0" name=""/>
        <dsp:cNvSpPr/>
      </dsp:nvSpPr>
      <dsp:spPr>
        <a:xfrm>
          <a:off x="2352318" y="1116168"/>
          <a:ext cx="666269" cy="50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>
        <a:off x="2352318" y="1216658"/>
        <a:ext cx="515534" cy="301469"/>
      </dsp:txXfrm>
    </dsp:sp>
    <dsp:sp modelId="{6B69D0AA-803F-4B45-AD73-C8729ABC531A}">
      <dsp:nvSpPr>
        <dsp:cNvPr id="0" name=""/>
        <dsp:cNvSpPr/>
      </dsp:nvSpPr>
      <dsp:spPr>
        <a:xfrm>
          <a:off x="3011852" y="788120"/>
          <a:ext cx="2300185" cy="1215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Egzaminator ocenia rezultaty </a:t>
          </a: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(w i </a:t>
          </a:r>
          <a:r>
            <a:rPr lang="pl-PL" sz="2000" b="1" kern="1200" dirty="0" err="1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)</a:t>
          </a:r>
        </a:p>
      </dsp:txBody>
      <dsp:txXfrm>
        <a:off x="3047456" y="823724"/>
        <a:ext cx="2228977" cy="1144395"/>
      </dsp:txXfrm>
    </dsp:sp>
    <dsp:sp modelId="{D282130C-83B3-4108-86E3-93910EC430F8}">
      <dsp:nvSpPr>
        <dsp:cNvPr id="0" name=""/>
        <dsp:cNvSpPr/>
      </dsp:nvSpPr>
      <dsp:spPr>
        <a:xfrm>
          <a:off x="5432352" y="1116168"/>
          <a:ext cx="681899" cy="50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>
        <a:off x="5432352" y="1216658"/>
        <a:ext cx="531164" cy="301469"/>
      </dsp:txXfrm>
    </dsp:sp>
    <dsp:sp modelId="{88FBBFDE-BA0D-4248-9669-CFF117F2A9B5}">
      <dsp:nvSpPr>
        <dsp:cNvPr id="0" name=""/>
        <dsp:cNvSpPr/>
      </dsp:nvSpPr>
      <dsp:spPr>
        <a:xfrm>
          <a:off x="6122440" y="788120"/>
          <a:ext cx="2481938" cy="1215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Pakowanie dokumentacji</a:t>
          </a:r>
          <a:b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 egzaminie</a:t>
          </a:r>
        </a:p>
      </dsp:txBody>
      <dsp:txXfrm>
        <a:off x="6158044" y="823724"/>
        <a:ext cx="2410730" cy="1144395"/>
      </dsp:txXfrm>
    </dsp:sp>
    <dsp:sp modelId="{1662D41A-C094-499B-94CB-11B7913B4C6E}">
      <dsp:nvSpPr>
        <dsp:cNvPr id="0" name=""/>
        <dsp:cNvSpPr/>
      </dsp:nvSpPr>
      <dsp:spPr>
        <a:xfrm rot="5301055">
          <a:off x="7061369" y="2096786"/>
          <a:ext cx="658901" cy="50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rgbClr val="000099"/>
            </a:solidFill>
          </a:endParaRPr>
        </a:p>
      </dsp:txBody>
      <dsp:txXfrm rot="-5400000">
        <a:off x="7237916" y="2018592"/>
        <a:ext cx="301469" cy="508166"/>
      </dsp:txXfrm>
    </dsp:sp>
    <dsp:sp modelId="{BE58B7A5-06C2-45AE-8D13-E0B90F930F45}">
      <dsp:nvSpPr>
        <dsp:cNvPr id="0" name=""/>
        <dsp:cNvSpPr/>
      </dsp:nvSpPr>
      <dsp:spPr>
        <a:xfrm>
          <a:off x="6229264" y="2713595"/>
          <a:ext cx="2379158" cy="1215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Przekazanie dokumentacji PZE</a:t>
          </a:r>
        </a:p>
      </dsp:txBody>
      <dsp:txXfrm>
        <a:off x="6264868" y="2749199"/>
        <a:ext cx="2307950" cy="1144395"/>
      </dsp:txXfrm>
    </dsp:sp>
    <dsp:sp modelId="{4D3E469B-1883-456B-B7C0-A7B84D50CD58}">
      <dsp:nvSpPr>
        <dsp:cNvPr id="0" name=""/>
        <dsp:cNvSpPr/>
      </dsp:nvSpPr>
      <dsp:spPr>
        <a:xfrm rot="10909487">
          <a:off x="5527204" y="2970878"/>
          <a:ext cx="652408" cy="50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</a:endParaRPr>
        </a:p>
      </dsp:txBody>
      <dsp:txXfrm rot="10800000">
        <a:off x="5677901" y="3073768"/>
        <a:ext cx="501673" cy="301469"/>
      </dsp:txXfrm>
    </dsp:sp>
    <dsp:sp modelId="{7E8E27B2-2519-49F4-ABD5-3B7DED22900B}">
      <dsp:nvSpPr>
        <dsp:cNvPr id="0" name=""/>
        <dsp:cNvSpPr/>
      </dsp:nvSpPr>
      <dsp:spPr>
        <a:xfrm>
          <a:off x="3154118" y="2614366"/>
          <a:ext cx="2300185" cy="1215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Sporządzenie protokołu zbiorczego</a:t>
          </a:r>
        </a:p>
      </dsp:txBody>
      <dsp:txXfrm>
        <a:off x="3189722" y="2649970"/>
        <a:ext cx="2228977" cy="1144395"/>
      </dsp:txXfrm>
    </dsp:sp>
    <dsp:sp modelId="{8E22D96F-2628-4070-AA0E-E769DE0DB304}">
      <dsp:nvSpPr>
        <dsp:cNvPr id="0" name=""/>
        <dsp:cNvSpPr/>
      </dsp:nvSpPr>
      <dsp:spPr>
        <a:xfrm rot="10646472">
          <a:off x="2392095" y="3055701"/>
          <a:ext cx="740628" cy="50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</a:endParaRPr>
        </a:p>
      </dsp:txBody>
      <dsp:txXfrm rot="10800000">
        <a:off x="2542755" y="3152826"/>
        <a:ext cx="589893" cy="301469"/>
      </dsp:txXfrm>
    </dsp:sp>
    <dsp:sp modelId="{0CBD0C8C-9120-4DD7-8B61-CB77C0697C0C}">
      <dsp:nvSpPr>
        <dsp:cNvPr id="0" name=""/>
        <dsp:cNvSpPr/>
      </dsp:nvSpPr>
      <dsp:spPr>
        <a:xfrm>
          <a:off x="0" y="2614366"/>
          <a:ext cx="2300185" cy="1215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Przekazanie dokumentacji po egzaminie do OKE</a:t>
          </a:r>
        </a:p>
      </dsp:txBody>
      <dsp:txXfrm>
        <a:off x="35604" y="2649970"/>
        <a:ext cx="2228977" cy="11443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481164" y="-851047"/>
          <a:ext cx="6618649" cy="6618649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BF3B-F9BA-2B45-9E6D-CDD371A790E2}">
      <dsp:nvSpPr>
        <dsp:cNvPr id="0" name=""/>
        <dsp:cNvSpPr/>
      </dsp:nvSpPr>
      <dsp:spPr>
        <a:xfrm>
          <a:off x="566325" y="348569"/>
          <a:ext cx="7420206" cy="830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63" tIns="50800" rIns="50800" bIns="50800" numCol="1" spcCol="1270" anchor="ctr" anchorCtr="0">
          <a:noAutofit/>
        </a:bodyPr>
        <a:lstStyle/>
        <a:p>
          <a:pPr marL="179388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31 sierpnia 2021 r. </a:t>
          </a:r>
          <a:r>
            <a:rPr lang="pl-PL" altLang="pl-PL" sz="2000" b="1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OKE w Jaworznie przekaże wyniki egzaminów dyrektorowi szkoły/placówki/centrum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66325" y="348569"/>
        <a:ext cx="7420206" cy="830743"/>
      </dsp:txXfrm>
    </dsp:sp>
    <dsp:sp modelId="{47F48A9F-5DCB-8947-B735-4862804A2097}">
      <dsp:nvSpPr>
        <dsp:cNvPr id="0" name=""/>
        <dsp:cNvSpPr/>
      </dsp:nvSpPr>
      <dsp:spPr>
        <a:xfrm>
          <a:off x="159777" y="283439"/>
          <a:ext cx="945453" cy="945453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2F6B71-76FA-9E49-8AA7-20116C6D2D0B}">
      <dsp:nvSpPr>
        <dsp:cNvPr id="0" name=""/>
        <dsp:cNvSpPr/>
      </dsp:nvSpPr>
      <dsp:spPr>
        <a:xfrm>
          <a:off x="1125509" y="1428689"/>
          <a:ext cx="6858568" cy="916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63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Uczeń/słuchacz/absolwent zdający wyłącznie część praktyczną egzaminu wyniki odbiera w szkole/placówce/ centrum, w której przystąpił do egzaminu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125509" y="1428689"/>
        <a:ext cx="6858568" cy="916325"/>
      </dsp:txXfrm>
    </dsp:sp>
    <dsp:sp modelId="{8C566DEA-6A22-C34F-8DDC-DE434903F84E}">
      <dsp:nvSpPr>
        <dsp:cNvPr id="0" name=""/>
        <dsp:cNvSpPr/>
      </dsp:nvSpPr>
      <dsp:spPr>
        <a:xfrm>
          <a:off x="593417" y="1418180"/>
          <a:ext cx="945453" cy="945453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DFA209F-7AC6-4F66-BC9C-D43BE924A4D6}">
      <dsp:nvSpPr>
        <dsp:cNvPr id="0" name=""/>
        <dsp:cNvSpPr/>
      </dsp:nvSpPr>
      <dsp:spPr>
        <a:xfrm>
          <a:off x="1125655" y="2553114"/>
          <a:ext cx="6862946" cy="939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63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Osoba, która ukończyła KKZ, osoba dorosła i przystępująca do egzaminu eksternistycznego wyniki egzaminu odbiera</a:t>
          </a:r>
          <a:b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 w </a:t>
          </a:r>
          <a:r>
            <a:rPr lang="pl-PL" altLang="pl-PL" sz="2000" b="1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OKE w Jaworznie </a:t>
          </a:r>
          <a:endParaRPr lang="pl-PL" sz="20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125655" y="2553114"/>
        <a:ext cx="6862946" cy="939909"/>
      </dsp:txXfrm>
    </dsp:sp>
    <dsp:sp modelId="{AF001C0D-F0B0-4B35-9CDE-45CB8169B154}">
      <dsp:nvSpPr>
        <dsp:cNvPr id="0" name=""/>
        <dsp:cNvSpPr/>
      </dsp:nvSpPr>
      <dsp:spPr>
        <a:xfrm>
          <a:off x="593417" y="2552921"/>
          <a:ext cx="945453" cy="945453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959212-D955-4E65-ACEB-93DA94940BA3}">
      <dsp:nvSpPr>
        <dsp:cNvPr id="0" name=""/>
        <dsp:cNvSpPr/>
      </dsp:nvSpPr>
      <dsp:spPr>
        <a:xfrm>
          <a:off x="696092" y="3722435"/>
          <a:ext cx="7299214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63" tIns="50800" rIns="50800" bIns="50800" numCol="1" spcCol="1270" anchor="ctr" anchorCtr="0">
          <a:noAutofit/>
        </a:bodyPr>
        <a:lstStyle/>
        <a:p>
          <a:pPr marL="8255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Dyrektorzy szkół powinni zapoznać uczniów i absolwentów oraz absolwentów ponownie zdających egzamin z procedurą wydawania świadectw i dyplomów </a:t>
          </a:r>
        </a:p>
      </dsp:txBody>
      <dsp:txXfrm>
        <a:off x="696092" y="3722435"/>
        <a:ext cx="7299214" cy="900003"/>
      </dsp:txXfrm>
    </dsp:sp>
    <dsp:sp modelId="{B197261D-8A00-4224-91FE-4AE69ABADE40}">
      <dsp:nvSpPr>
        <dsp:cNvPr id="0" name=""/>
        <dsp:cNvSpPr/>
      </dsp:nvSpPr>
      <dsp:spPr>
        <a:xfrm>
          <a:off x="159777" y="3687662"/>
          <a:ext cx="945453" cy="945453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4816612" y="-740213"/>
          <a:ext cx="5752601" cy="5752601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BF3B-F9BA-2B45-9E6D-CDD371A790E2}">
      <dsp:nvSpPr>
        <dsp:cNvPr id="0" name=""/>
        <dsp:cNvSpPr/>
      </dsp:nvSpPr>
      <dsp:spPr>
        <a:xfrm>
          <a:off x="668773" y="442464"/>
          <a:ext cx="7537380" cy="815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820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Absolwenci, którzy ukończyli szkołę i zostali zgłoszeni wykazem przez dyrektora do OKE odbierają dyplomy w szkole</a:t>
          </a:r>
          <a:endParaRPr lang="pl-PL" sz="2000" b="1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68773" y="442464"/>
        <a:ext cx="7537380" cy="815070"/>
      </dsp:txXfrm>
    </dsp:sp>
    <dsp:sp modelId="{47F48A9F-5DCB-8947-B735-4862804A2097}">
      <dsp:nvSpPr>
        <dsp:cNvPr id="0" name=""/>
        <dsp:cNvSpPr/>
      </dsp:nvSpPr>
      <dsp:spPr>
        <a:xfrm>
          <a:off x="88075" y="320413"/>
          <a:ext cx="1037262" cy="1068043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2F6B71-76FA-9E49-8AA7-20116C6D2D0B}">
      <dsp:nvSpPr>
        <dsp:cNvPr id="0" name=""/>
        <dsp:cNvSpPr/>
      </dsp:nvSpPr>
      <dsp:spPr>
        <a:xfrm>
          <a:off x="943788" y="1716952"/>
          <a:ext cx="7266045" cy="8382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820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Absolwenci szkół, uczestnicy KKZ i eksterni, którzy składali wniosek o wydanie dyplomu do dyrektora OKE, odbierają dyplomy w OKE lub otrzymują przesyłką poleconą</a:t>
          </a:r>
        </a:p>
      </dsp:txBody>
      <dsp:txXfrm>
        <a:off x="943788" y="1716952"/>
        <a:ext cx="7266045" cy="838268"/>
      </dsp:txXfrm>
    </dsp:sp>
    <dsp:sp modelId="{8C566DEA-6A22-C34F-8DDC-DE434903F84E}">
      <dsp:nvSpPr>
        <dsp:cNvPr id="0" name=""/>
        <dsp:cNvSpPr/>
      </dsp:nvSpPr>
      <dsp:spPr>
        <a:xfrm>
          <a:off x="383272" y="1602065"/>
          <a:ext cx="1068043" cy="1068043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25C7AA5-89FB-4BAF-99FB-5361FA9251ED}">
      <dsp:nvSpPr>
        <dsp:cNvPr id="0" name=""/>
        <dsp:cNvSpPr/>
      </dsp:nvSpPr>
      <dsp:spPr>
        <a:xfrm>
          <a:off x="714284" y="3041809"/>
          <a:ext cx="7481912" cy="714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8208" tIns="50800" rIns="50800" bIns="50800" numCol="1" spcCol="1270" anchor="ctr" anchorCtr="0">
          <a:noAutofit/>
        </a:bodyPr>
        <a:lstStyle/>
        <a:p>
          <a:pPr marL="8255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  <a:t>Organizatorzy KKZ powinni zapoznać uczestników kursu </a:t>
          </a:r>
          <a:b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1900" b="1" kern="1200" dirty="0">
              <a:solidFill>
                <a:srgbClr val="000099"/>
              </a:solidFill>
              <a:latin typeface="Arial Narrow" panose="020B0606020202030204" pitchFamily="34" charset="0"/>
            </a:rPr>
            <a:t>z procedurą wydawania dyplomów</a:t>
          </a:r>
        </a:p>
      </dsp:txBody>
      <dsp:txXfrm>
        <a:off x="714284" y="3041809"/>
        <a:ext cx="7481912" cy="714777"/>
      </dsp:txXfrm>
    </dsp:sp>
    <dsp:sp modelId="{9F4ED7A4-4F90-4587-BA1D-49E43DA26D82}">
      <dsp:nvSpPr>
        <dsp:cNvPr id="0" name=""/>
        <dsp:cNvSpPr/>
      </dsp:nvSpPr>
      <dsp:spPr>
        <a:xfrm>
          <a:off x="124634" y="2883717"/>
          <a:ext cx="1068043" cy="1068043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B705-1C5C-405E-B292-8C6921D532DD}">
      <dsp:nvSpPr>
        <dsp:cNvPr id="0" name=""/>
        <dsp:cNvSpPr/>
      </dsp:nvSpPr>
      <dsp:spPr>
        <a:xfrm>
          <a:off x="268095" y="92953"/>
          <a:ext cx="7970799" cy="2110499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512" tIns="76200" rIns="76200" bIns="76200" numCol="1" spcCol="1270" anchor="ctr" anchorCtr="0">
          <a:noAutofit/>
        </a:bodyPr>
        <a:lstStyle/>
        <a:p>
          <a:pPr marL="92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Ustawa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z dnia 7 września 1991 r. </a:t>
          </a: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o systemie oświaty </a:t>
          </a:r>
        </a:p>
        <a:p>
          <a:pPr marL="92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2000" b="1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(Dz.U.2020 poz.1327, ze zm.</a:t>
          </a: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  <a:endParaRPr 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kern="1200" baseline="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Ustawa z dnia 7 września 1991 r. o systemie oświaty</a:t>
          </a:r>
          <a:endParaRPr 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268095" y="92953"/>
        <a:ext cx="7970799" cy="2110499"/>
      </dsp:txXfrm>
    </dsp:sp>
    <dsp:sp modelId="{CDBB81AF-EDB8-4B5B-867D-1F3E3D993C2D}">
      <dsp:nvSpPr>
        <dsp:cNvPr id="0" name=""/>
        <dsp:cNvSpPr/>
      </dsp:nvSpPr>
      <dsp:spPr>
        <a:xfrm>
          <a:off x="15191" y="0"/>
          <a:ext cx="1477349" cy="221602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EA6D8-999C-4496-B289-83C3843AC2E0}">
      <dsp:nvSpPr>
        <dsp:cNvPr id="0" name=""/>
        <dsp:cNvSpPr/>
      </dsp:nvSpPr>
      <dsp:spPr>
        <a:xfrm>
          <a:off x="102868" y="2696357"/>
          <a:ext cx="8216292" cy="2110499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512" tIns="76200" rIns="76200" bIns="76200" numCol="1" spcCol="1270" anchor="ctr" anchorCtr="0">
          <a:noAutofit/>
        </a:bodyPr>
        <a:lstStyle/>
        <a:p>
          <a:pPr marL="182563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Ustawa </a:t>
          </a:r>
          <a:r>
            <a:rPr 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z dnia 14 grudnia 2016 r. – Przepisy wprowadzające ustawę – </a:t>
          </a:r>
          <a:r>
            <a:rPr 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Prawo Oświatowe</a:t>
          </a:r>
        </a:p>
        <a:p>
          <a:pPr marL="1825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(Dz. U. z 2020 r. poz. 910, ze zm.)</a:t>
          </a:r>
        </a:p>
        <a:p>
          <a:pPr marL="1825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hlinkClick xmlns:r="http://schemas.openxmlformats.org/officeDocument/2006/relationships" r:id="rId2"/>
            </a:rPr>
            <a:t>Ustawa z dnia 14 grudnia 2016 r. – Przepisy wprowadzające ustawę – Prawo Oświatowe</a:t>
          </a:r>
          <a:endParaRPr lang="pl-PL" altLang="pl-PL" sz="1600" i="0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102868" y="2696357"/>
        <a:ext cx="8216292" cy="2110499"/>
      </dsp:txXfrm>
    </dsp:sp>
    <dsp:sp modelId="{AB5C254A-B6E2-40DB-8D2B-E958908A1E70}">
      <dsp:nvSpPr>
        <dsp:cNvPr id="0" name=""/>
        <dsp:cNvSpPr/>
      </dsp:nvSpPr>
      <dsp:spPr>
        <a:xfrm>
          <a:off x="0" y="2692559"/>
          <a:ext cx="1477349" cy="221602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51"/>
          <a:ext cx="7878998" cy="109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Absolwenci szkół składają deklaracje w szkole, którą ukończyli</a:t>
          </a:r>
        </a:p>
      </dsp:txBody>
      <dsp:txXfrm>
        <a:off x="0" y="151"/>
        <a:ext cx="7878998" cy="1093754"/>
      </dsp:txXfrm>
    </dsp:sp>
    <dsp:sp modelId="{86AF808C-F149-4F75-8502-2911F73548E7}">
      <dsp:nvSpPr>
        <dsp:cNvPr id="0" name=""/>
        <dsp:cNvSpPr/>
      </dsp:nvSpPr>
      <dsp:spPr>
        <a:xfrm>
          <a:off x="0" y="1056959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E07093-5D5E-48AB-AF08-A29D53EE67F5}">
      <dsp:nvSpPr>
        <dsp:cNvPr id="0" name=""/>
        <dsp:cNvSpPr/>
      </dsp:nvSpPr>
      <dsp:spPr>
        <a:xfrm>
          <a:off x="7701" y="1209927"/>
          <a:ext cx="7878998" cy="109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Absolwenci zlikwidowanych szkół składają deklaracje wraz ze świadectwem ukończenia szkoły do OKE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7701" y="1209927"/>
        <a:ext cx="7878998" cy="1093754"/>
      </dsp:txXfrm>
    </dsp:sp>
    <dsp:sp modelId="{E3B6EFC9-7379-4A6D-B3AC-1B76FAFF93D9}">
      <dsp:nvSpPr>
        <dsp:cNvPr id="0" name=""/>
        <dsp:cNvSpPr/>
      </dsp:nvSpPr>
      <dsp:spPr>
        <a:xfrm>
          <a:off x="0" y="2247311"/>
          <a:ext cx="788670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D60CA-2ADC-48BD-9E46-77E6AC47E891}">
      <dsp:nvSpPr>
        <dsp:cNvPr id="0" name=""/>
        <dsp:cNvSpPr/>
      </dsp:nvSpPr>
      <dsp:spPr>
        <a:xfrm>
          <a:off x="0" y="2572344"/>
          <a:ext cx="7886700" cy="1075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Osoba, która nie ukończyła w terminie KKZ - po jego ukończeniu składa deklarację podmiotowi prowadzącemu KKZ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572344"/>
        <a:ext cx="7886700" cy="1075164"/>
      </dsp:txXfrm>
    </dsp:sp>
    <dsp:sp modelId="{AD9E8A93-2ABF-433B-8F47-7B1F2CB825C7}">
      <dsp:nvSpPr>
        <dsp:cNvPr id="0" name=""/>
        <dsp:cNvSpPr/>
      </dsp:nvSpPr>
      <dsp:spPr>
        <a:xfrm>
          <a:off x="0" y="3501532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C06908-0418-40EC-B579-7D365FF50B5C}">
      <dsp:nvSpPr>
        <dsp:cNvPr id="0" name=""/>
        <dsp:cNvSpPr/>
      </dsp:nvSpPr>
      <dsp:spPr>
        <a:xfrm>
          <a:off x="0" y="3832018"/>
          <a:ext cx="7886700" cy="91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Osoby, które ukończyły KKZ i ponownie przystępują do egzaminu, składają deklaracje 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</a:rPr>
            <a:t>podmiotowi, który ten KKZ prowadził</a:t>
          </a:r>
          <a:endParaRPr lang="pl-PL" sz="2400" kern="1200" dirty="0">
            <a:solidFill>
              <a:srgbClr val="FF0000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832018"/>
        <a:ext cx="7886700" cy="910815"/>
      </dsp:txXfrm>
    </dsp:sp>
    <dsp:sp modelId="{C1C2CD3E-EA5D-4529-9A6C-61DFB1E3EBF5}">
      <dsp:nvSpPr>
        <dsp:cNvPr id="0" name=""/>
        <dsp:cNvSpPr/>
      </dsp:nvSpPr>
      <dsp:spPr>
        <a:xfrm>
          <a:off x="0" y="4868047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40406E-F589-49BF-B75D-273238DFB8FD}">
      <dsp:nvSpPr>
        <dsp:cNvPr id="0" name=""/>
        <dsp:cNvSpPr/>
      </dsp:nvSpPr>
      <dsp:spPr>
        <a:xfrm>
          <a:off x="0" y="4173641"/>
          <a:ext cx="7886700" cy="1075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4173641"/>
        <a:ext cx="7886700" cy="10751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498414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718085"/>
          <a:ext cx="7886700" cy="83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SIOEPKZ dla identyfikatora szkoły/placówki powinna być tylko jedna rola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Dyrektor OE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. Jeżeli dyrektor zakłada kolejne konto, </a:t>
          </a:r>
          <a:b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to powinien założyć je z rolą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Pracownik OE </a:t>
          </a: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718085"/>
        <a:ext cx="7886700" cy="835871"/>
      </dsp:txXfrm>
    </dsp:sp>
    <dsp:sp modelId="{E3B6EFC9-7379-4A6D-B3AC-1B76FAFF93D9}">
      <dsp:nvSpPr>
        <dsp:cNvPr id="0" name=""/>
        <dsp:cNvSpPr/>
      </dsp:nvSpPr>
      <dsp:spPr>
        <a:xfrm>
          <a:off x="0" y="1875880"/>
          <a:ext cx="788670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D60CA-2ADC-48BD-9E46-77E6AC47E891}">
      <dsp:nvSpPr>
        <dsp:cNvPr id="0" name=""/>
        <dsp:cNvSpPr/>
      </dsp:nvSpPr>
      <dsp:spPr>
        <a:xfrm>
          <a:off x="0" y="2087505"/>
          <a:ext cx="7886700" cy="113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Dyrektor OE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OE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powinni mieć włączoną notyfikację, podany nr telefonu komórkowego oraz adres 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e-mail</a:t>
          </a:r>
          <a:endParaRPr lang="pl-PL" sz="2400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087505"/>
        <a:ext cx="7886700" cy="1139655"/>
      </dsp:txXfrm>
    </dsp:sp>
    <dsp:sp modelId="{AD9E8A93-2ABF-433B-8F47-7B1F2CB825C7}">
      <dsp:nvSpPr>
        <dsp:cNvPr id="0" name=""/>
        <dsp:cNvSpPr/>
      </dsp:nvSpPr>
      <dsp:spPr>
        <a:xfrm>
          <a:off x="0" y="3407072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C06908-0418-40EC-B579-7D365FF50B5C}">
      <dsp:nvSpPr>
        <dsp:cNvPr id="0" name=""/>
        <dsp:cNvSpPr/>
      </dsp:nvSpPr>
      <dsp:spPr>
        <a:xfrm>
          <a:off x="0" y="3432121"/>
          <a:ext cx="7886700" cy="156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Egzaminatorzy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powinni mieć zaktualizowane dane w systemie SIOEPKZ (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koniecznie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włączoną notyfikację, podany nr telefonu komórkowego oraz adres e-mail)</a:t>
          </a:r>
        </a:p>
      </dsp:txBody>
      <dsp:txXfrm>
        <a:off x="0" y="3432121"/>
        <a:ext cx="7886700" cy="15668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EFC9-7379-4A6D-B3AC-1B76FAFF93D9}">
      <dsp:nvSpPr>
        <dsp:cNvPr id="0" name=""/>
        <dsp:cNvSpPr/>
      </dsp:nvSpPr>
      <dsp:spPr>
        <a:xfrm>
          <a:off x="0" y="201098"/>
          <a:ext cx="788670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D60CA-2ADC-48BD-9E46-77E6AC47E891}">
      <dsp:nvSpPr>
        <dsp:cNvPr id="0" name=""/>
        <dsp:cNvSpPr/>
      </dsp:nvSpPr>
      <dsp:spPr>
        <a:xfrm>
          <a:off x="0" y="430587"/>
          <a:ext cx="7886700" cy="164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Wskazania do przygotowania stanowisk egzaminacyjnych </a:t>
          </a:r>
          <a:b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kwalifikacjach dwuliterowych i trzyliterowych będą umieszczane     w systemie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SIOEPKZ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, a wskazania dla kwalifikacji jednoliterowych jak dotychczas w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Serwisie dla dyrektorów</a:t>
          </a:r>
          <a:endParaRPr lang="pl-PL" sz="2400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430587"/>
        <a:ext cx="7886700" cy="1640420"/>
      </dsp:txXfrm>
    </dsp:sp>
    <dsp:sp modelId="{AD9E8A93-2ABF-433B-8F47-7B1F2CB825C7}">
      <dsp:nvSpPr>
        <dsp:cNvPr id="0" name=""/>
        <dsp:cNvSpPr/>
      </dsp:nvSpPr>
      <dsp:spPr>
        <a:xfrm>
          <a:off x="0" y="4850517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C06908-0418-40EC-B579-7D365FF50B5C}">
      <dsp:nvSpPr>
        <dsp:cNvPr id="0" name=""/>
        <dsp:cNvSpPr/>
      </dsp:nvSpPr>
      <dsp:spPr>
        <a:xfrm>
          <a:off x="0" y="2010749"/>
          <a:ext cx="7886700" cy="233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              na prawidłowy ich wybór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przystąpienia             do egzaminu: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1.„Uczeń </a:t>
          </a: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2.„Uczestnik </a:t>
          </a:r>
          <a:r>
            <a:rPr lang="pl-PL" sz="2400" kern="1200" dirty="0" err="1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/Osoba, która ukończyła </a:t>
          </a:r>
          <a:r>
            <a:rPr lang="pl-PL" sz="2400" kern="1200" dirty="0" err="1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</a:p>
      </dsp:txBody>
      <dsp:txXfrm>
        <a:off x="0" y="2010749"/>
        <a:ext cx="7886700" cy="23356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42398"/>
          <a:ext cx="7886700" cy="138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rejestrach OE jest zakładka </a:t>
          </a: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Uprawnienia na kwalifikacje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proszę wstrzymać się z </a:t>
          </a: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wnioskowaniem o kwalifikacje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Te uprawnienia powinny być powiązane </a:t>
          </a:r>
          <a:b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wystawieniem upoważnień do przeprowadzenia egzaminu. W tej chwili system SIOEPKZ nie ma jeszcze takiej funkcjonalności. Upoważnienia do przeprowadzenia egzaminu będą nadal do pobrania w </a:t>
          </a:r>
          <a:r>
            <a:rPr lang="pl-PL" sz="20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Serwisie dla dyrektorów</a:t>
          </a:r>
        </a:p>
      </dsp:txBody>
      <dsp:txXfrm>
        <a:off x="0" y="42398"/>
        <a:ext cx="7886700" cy="13877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127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127"/>
          <a:ext cx="8011391" cy="132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SIOEPKZ deklaracji dla pracownika młodocianego, powinien być wprowadzony do systemu pracodawca </a:t>
          </a:r>
          <a:endParaRPr lang="pl-PL" sz="2400" b="1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127"/>
        <a:ext cx="8011391" cy="1325700"/>
      </dsp:txXfrm>
    </dsp:sp>
    <dsp:sp modelId="{13B677DA-3366-43B1-91EA-98B74AD4AE60}">
      <dsp:nvSpPr>
        <dsp:cNvPr id="0" name=""/>
        <dsp:cNvSpPr/>
      </dsp:nvSpPr>
      <dsp:spPr>
        <a:xfrm>
          <a:off x="0" y="1392111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406916"/>
          <a:ext cx="8011391" cy="131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Bez względu na to, czy pracodawca wniesie opłatę za egzamin pracownika młodocianego czy nie, pracownik młodociany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przystępuje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 do egzaminu</a:t>
          </a:r>
        </a:p>
      </dsp:txBody>
      <dsp:txXfrm>
        <a:off x="0" y="1406916"/>
        <a:ext cx="8011391" cy="1319912"/>
      </dsp:txXfrm>
    </dsp:sp>
    <dsp:sp modelId="{AB69ABD3-4A7D-427E-A626-5AEB420EFC02}">
      <dsp:nvSpPr>
        <dsp:cNvPr id="0" name=""/>
        <dsp:cNvSpPr/>
      </dsp:nvSpPr>
      <dsp:spPr>
        <a:xfrm>
          <a:off x="0" y="2769204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646740"/>
          <a:ext cx="8003567" cy="226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tylko za pierwszy termin egzaminu. Po ukończeniu szkoły i złożeniu deklaracji na kolejną sesję egzaminacyjną pracownik młodociany przyjmuje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tak powinien być zgłoszony w SIOEPKZ na egzamin</a:t>
          </a:r>
          <a:endParaRPr lang="pl-PL" sz="2400" b="0" kern="1200" dirty="0">
            <a:solidFill>
              <a:srgbClr val="000099"/>
            </a:solidFill>
          </a:endParaRPr>
        </a:p>
      </dsp:txBody>
      <dsp:txXfrm>
        <a:off x="0" y="2646740"/>
        <a:ext cx="8003567" cy="22686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EFC9-7379-4A6D-B3AC-1B76FAFF93D9}">
      <dsp:nvSpPr>
        <dsp:cNvPr id="0" name=""/>
        <dsp:cNvSpPr/>
      </dsp:nvSpPr>
      <dsp:spPr>
        <a:xfrm>
          <a:off x="0" y="0"/>
          <a:ext cx="7979645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D60CA-2ADC-48BD-9E46-77E6AC47E891}">
      <dsp:nvSpPr>
        <dsp:cNvPr id="0" name=""/>
        <dsp:cNvSpPr/>
      </dsp:nvSpPr>
      <dsp:spPr>
        <a:xfrm>
          <a:off x="0" y="511879"/>
          <a:ext cx="7979645" cy="263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Obsługa SIOEPKZ: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(konta użytkowników, wprowadzanie zdających do systemu, wprowadzanie kursów KKZ, składanie deklaracji, wprowadzanie i zatwierdzanie miejsc egzaminowania, przekierowania zdających, planowania egzaminów, zakończenia egzaminów)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kierownicy WEZ: </a:t>
          </a: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Andrzej Pasiut</a:t>
          </a:r>
          <a:r>
            <a:rPr lang="pl-PL" sz="20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tel. 608 039 681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16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Adam Woś </a:t>
          </a:r>
          <a:r>
            <a:rPr lang="pl-PL" sz="20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tel. 501 096 106</a:t>
          </a:r>
          <a:endParaRPr lang="pl-PL" sz="2000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511879"/>
        <a:ext cx="7979645" cy="2639540"/>
      </dsp:txXfrm>
    </dsp:sp>
    <dsp:sp modelId="{AD9E8A93-2ABF-433B-8F47-7B1F2CB825C7}">
      <dsp:nvSpPr>
        <dsp:cNvPr id="0" name=""/>
        <dsp:cNvSpPr/>
      </dsp:nvSpPr>
      <dsp:spPr>
        <a:xfrm>
          <a:off x="0" y="4885721"/>
          <a:ext cx="797964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C06908-0418-40EC-B579-7D365FF50B5C}">
      <dsp:nvSpPr>
        <dsp:cNvPr id="0" name=""/>
        <dsp:cNvSpPr/>
      </dsp:nvSpPr>
      <dsp:spPr>
        <a:xfrm>
          <a:off x="0" y="3429776"/>
          <a:ext cx="7979645" cy="112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Obsługa SIOEPKZ: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(dodawanie ośrodka egzaminacyjnego do systemu, zgłaszanie absolwentów, wydawanie świadectw i dyplomów)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informatycy: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Łukasz Herman </a:t>
          </a:r>
          <a:r>
            <a:rPr lang="pl-PL" sz="20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tel. 32/ 784 16 47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16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0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Tomasz Pluta </a:t>
          </a:r>
          <a:r>
            <a:rPr lang="pl-PL" sz="20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32/ 784 16 33</a:t>
          </a:r>
        </a:p>
      </dsp:txBody>
      <dsp:txXfrm>
        <a:off x="0" y="3429776"/>
        <a:ext cx="7979645" cy="112429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77DA-3366-43B1-91EA-98B74AD4AE60}">
      <dsp:nvSpPr>
        <dsp:cNvPr id="0" name=""/>
        <dsp:cNvSpPr/>
      </dsp:nvSpPr>
      <dsp:spPr>
        <a:xfrm>
          <a:off x="0" y="78844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0" y="96067"/>
          <a:ext cx="7886700" cy="153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Informacja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 dotycząca dystrybucji i redystrybucji materiałów egzaminacyjnych</a:t>
          </a:r>
          <a:endParaRPr lang="pl-PL" sz="2400" b="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96067"/>
        <a:ext cx="7886700" cy="1535437"/>
      </dsp:txXfrm>
    </dsp:sp>
    <dsp:sp modelId="{AB69ABD3-4A7D-427E-A626-5AEB420EFC02}">
      <dsp:nvSpPr>
        <dsp:cNvPr id="0" name=""/>
        <dsp:cNvSpPr/>
      </dsp:nvSpPr>
      <dsp:spPr>
        <a:xfrm>
          <a:off x="0" y="1441478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0BAF2-3F80-4F16-8F2E-01A455196D47}">
      <dsp:nvSpPr>
        <dsp:cNvPr id="0" name=""/>
        <dsp:cNvSpPr/>
      </dsp:nvSpPr>
      <dsp:spPr>
        <a:xfrm>
          <a:off x="7701" y="1486693"/>
          <a:ext cx="7878998" cy="206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Instrukcja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 pakowania i przekazywania materiałów egzaminacyjnych do OKE w Jaworznie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zawarta w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ANEKSIE do „Informacji o sposobie organizacji i przeprowadzania egzaminu potwierdzającego kwalifikacje w </a:t>
          </a:r>
          <a:r>
            <a:rPr lang="pl-PL" sz="2400" kern="1200">
              <a:solidFill>
                <a:srgbClr val="000099"/>
              </a:solidFill>
              <a:latin typeface="Arial Narrow" panose="020B0606020202030204" pitchFamily="34" charset="0"/>
            </a:rPr>
            <a:t>zawodzie”</a:t>
          </a:r>
          <a:r>
            <a:rPr lang="pl-PL" sz="2400" b="0" kern="120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  <a:endParaRPr lang="pl-PL" sz="2400" b="0" kern="1200" dirty="0">
            <a:solidFill>
              <a:srgbClr val="000099"/>
            </a:solidFill>
          </a:endParaRPr>
        </a:p>
      </dsp:txBody>
      <dsp:txXfrm>
        <a:off x="7701" y="1486693"/>
        <a:ext cx="7878998" cy="2069218"/>
      </dsp:txXfrm>
    </dsp:sp>
    <dsp:sp modelId="{2FFE6D55-65ED-4FB0-8174-E634DC11C562}">
      <dsp:nvSpPr>
        <dsp:cNvPr id="0" name=""/>
        <dsp:cNvSpPr/>
      </dsp:nvSpPr>
      <dsp:spPr>
        <a:xfrm>
          <a:off x="0" y="3607557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EAB4C0-5F29-41BC-BF4C-E792DB28E783}">
      <dsp:nvSpPr>
        <dsp:cNvPr id="0" name=""/>
        <dsp:cNvSpPr/>
      </dsp:nvSpPr>
      <dsp:spPr>
        <a:xfrm>
          <a:off x="0" y="3610459"/>
          <a:ext cx="7886700" cy="162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Informacja dotycząca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wersji oprogramowania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 niezbędnego podczas części praktycznej egzaminu –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technik ekonomista, technik rachunkowości, technik handlowiec</a:t>
          </a:r>
          <a:endParaRPr lang="pl-PL" sz="2400" b="1" kern="1200" dirty="0">
            <a:solidFill>
              <a:srgbClr val="000099"/>
            </a:solidFill>
          </a:endParaRPr>
        </a:p>
      </dsp:txBody>
      <dsp:txXfrm>
        <a:off x="0" y="3610459"/>
        <a:ext cx="7886700" cy="162253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951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951"/>
          <a:ext cx="7878998" cy="132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Arkusze egzaminacyjne oraz zasady oceniania z kryteriami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zamieszczane w Serwisie dla dyrektorów należy udostępniać wszystkim nauczycielom, uczniom, słuchaczom, absolwentom</a:t>
          </a:r>
          <a:endParaRPr lang="pl-PL" sz="2400" b="1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951"/>
        <a:ext cx="7878998" cy="1328617"/>
      </dsp:txXfrm>
    </dsp:sp>
    <dsp:sp modelId="{13B677DA-3366-43B1-91EA-98B74AD4AE60}">
      <dsp:nvSpPr>
        <dsp:cNvPr id="0" name=""/>
        <dsp:cNvSpPr/>
      </dsp:nvSpPr>
      <dsp:spPr>
        <a:xfrm>
          <a:off x="0" y="1400661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373197"/>
          <a:ext cx="7878998" cy="2350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Wnioski o przeprowadzenie testu kwalifikacyjnego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dla osób, które ukończyły szkolenie w ramach kwalifikacji wstępnej lub kwalifikacji przyspieszonej np. w zawodach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technik transportu drogowego, kierowca mechanik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prosimy przesyłać zgodnie 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z procedurą załączoną w Serwisie dla dyrektorów</a:t>
          </a:r>
          <a:endParaRPr lang="pl-PL" sz="2400" b="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373197"/>
        <a:ext cx="7878998" cy="2350166"/>
      </dsp:txXfrm>
    </dsp:sp>
    <dsp:sp modelId="{AB69ABD3-4A7D-427E-A626-5AEB420EFC02}">
      <dsp:nvSpPr>
        <dsp:cNvPr id="0" name=""/>
        <dsp:cNvSpPr/>
      </dsp:nvSpPr>
      <dsp:spPr>
        <a:xfrm>
          <a:off x="0" y="3621637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0BAF2-3F80-4F16-8F2E-01A455196D47}">
      <dsp:nvSpPr>
        <dsp:cNvPr id="0" name=""/>
        <dsp:cNvSpPr/>
      </dsp:nvSpPr>
      <dsp:spPr>
        <a:xfrm>
          <a:off x="0" y="3679735"/>
          <a:ext cx="7878998" cy="123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u="sng" kern="1200" dirty="0">
              <a:solidFill>
                <a:srgbClr val="FFC000"/>
              </a:solidFill>
              <a:latin typeface="Arial Narrow" panose="020B060602020203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Procedura organizowania i przeprowadzania testu kwalifikacyjnego z zakresie kwalifikacji wstępnej dla uczniów i absolwentów od 2020 roku</a:t>
          </a:r>
          <a:endParaRPr lang="pl-PL" sz="2000" b="0" kern="1200" dirty="0">
            <a:solidFill>
              <a:srgbClr val="FFC000"/>
            </a:solidFill>
          </a:endParaRPr>
        </a:p>
      </dsp:txBody>
      <dsp:txXfrm>
        <a:off x="0" y="3679735"/>
        <a:ext cx="7878998" cy="12358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32512"/>
          <a:ext cx="7886700" cy="244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elektronicznie poprzez Serwis dla dyrektorów na daną funkcję 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danym ośrodku na cały czas trwania egzaminu - nie na całą sesję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Korekty dotyczące dat, funkcji, możliwości ich wprowadzania po zablokowaniu w serwisie, proszę zgłaszać telefonicznie do Pań: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Dominika Struska  32/ 784 16 04 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 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Ilona Gwadera-Niewęgłowska 32/ 784 16 36</a:t>
          </a:r>
          <a:endParaRPr lang="pl-PL" sz="2400" b="1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32512"/>
        <a:ext cx="7886700" cy="2446189"/>
      </dsp:txXfrm>
    </dsp:sp>
    <dsp:sp modelId="{E3B6EFC9-7379-4A6D-B3AC-1B76FAFF93D9}">
      <dsp:nvSpPr>
        <dsp:cNvPr id="0" name=""/>
        <dsp:cNvSpPr/>
      </dsp:nvSpPr>
      <dsp:spPr>
        <a:xfrm flipV="1">
          <a:off x="0" y="2706832"/>
          <a:ext cx="7886700" cy="4572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D60CA-2ADC-48BD-9E46-77E6AC47E891}">
      <dsp:nvSpPr>
        <dsp:cNvPr id="0" name=""/>
        <dsp:cNvSpPr/>
      </dsp:nvSpPr>
      <dsp:spPr>
        <a:xfrm>
          <a:off x="0" y="2812347"/>
          <a:ext cx="7886700" cy="102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Egzaminator bez umowy 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nie ma prawa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oceniać zdających w czasie egzaminu w OE. Umowa zawarta z OKE jest jednocześnie  dla niego powołaniem do pełnienia funkcji </a:t>
          </a:r>
          <a:r>
            <a:rPr lang="pl-PL" sz="2400" kern="1200" dirty="0" err="1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egzaminatrora</a:t>
          </a:r>
          <a:endParaRPr lang="pl-PL" sz="2400" kern="12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812347"/>
        <a:ext cx="7886700" cy="1023163"/>
      </dsp:txXfrm>
    </dsp:sp>
    <dsp:sp modelId="{AD9E8A93-2ABF-433B-8F47-7B1F2CB825C7}">
      <dsp:nvSpPr>
        <dsp:cNvPr id="0" name=""/>
        <dsp:cNvSpPr/>
      </dsp:nvSpPr>
      <dsp:spPr>
        <a:xfrm>
          <a:off x="0" y="3967007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C06908-0418-40EC-B579-7D365FF50B5C}">
      <dsp:nvSpPr>
        <dsp:cNvPr id="0" name=""/>
        <dsp:cNvSpPr/>
      </dsp:nvSpPr>
      <dsp:spPr>
        <a:xfrm>
          <a:off x="0" y="4124939"/>
          <a:ext cx="7886700" cy="1096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Do umów zlecenie należy dołączyć: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Rachune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 (do każdej umowy osobny rachunek), uzupełnione i podpisane </a:t>
          </a: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Potwierdzenie udziału </a:t>
          </a:r>
          <a:b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w egzaminie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,</a:t>
          </a: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które są niezbędne do ich rozliczenia</a:t>
          </a:r>
        </a:p>
      </dsp:txBody>
      <dsp:txXfrm>
        <a:off x="0" y="4124939"/>
        <a:ext cx="7886700" cy="109682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E2DE2-5889-471E-8FC3-DA200A477CCB}">
      <dsp:nvSpPr>
        <dsp:cNvPr id="0" name=""/>
        <dsp:cNvSpPr/>
      </dsp:nvSpPr>
      <dsp:spPr>
        <a:xfrm>
          <a:off x="0" y="2228"/>
          <a:ext cx="839072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CCC353-98B9-40F3-8E87-2D759E99F0CF}">
      <dsp:nvSpPr>
        <dsp:cNvPr id="0" name=""/>
        <dsp:cNvSpPr/>
      </dsp:nvSpPr>
      <dsp:spPr>
        <a:xfrm>
          <a:off x="0" y="2228"/>
          <a:ext cx="8390725" cy="10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Umowy powinny być zamawiane (pobierane indywidualnie) przez Zleceniobiorcę w </a:t>
          </a:r>
          <a:r>
            <a:rPr lang="pl-PL" sz="2400" b="1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Serwisie dla egzaminatorów (SE)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według schematu:</a:t>
          </a:r>
        </a:p>
      </dsp:txBody>
      <dsp:txXfrm>
        <a:off x="0" y="2228"/>
        <a:ext cx="8390725" cy="1011942"/>
      </dsp:txXfrm>
    </dsp:sp>
    <dsp:sp modelId="{837DC7FE-B2E3-4D9C-AEFF-FA4E6F578D91}">
      <dsp:nvSpPr>
        <dsp:cNvPr id="0" name=""/>
        <dsp:cNvSpPr/>
      </dsp:nvSpPr>
      <dsp:spPr>
        <a:xfrm>
          <a:off x="0" y="1014171"/>
          <a:ext cx="839072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B0F0CF-E4BD-4540-8C55-404644F4ACC3}">
      <dsp:nvSpPr>
        <dsp:cNvPr id="0" name=""/>
        <dsp:cNvSpPr/>
      </dsp:nvSpPr>
      <dsp:spPr>
        <a:xfrm>
          <a:off x="0" y="1014171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4013" lvl="0" indent="-354013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1. Zleceniobiorca wypełnia oświadczenie do każdej umowy oddzielnie </a:t>
          </a:r>
          <a:b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w </a:t>
          </a:r>
          <a:r>
            <a:rPr lang="pl-PL" sz="2400" b="1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Serwisie dla egzaminatorów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logując się na swoje konto </a:t>
          </a:r>
          <a:b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w zakładce </a:t>
          </a:r>
          <a:r>
            <a:rPr lang="pl-PL" sz="2400" b="0" i="1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Moje dane – oświadczenia</a:t>
          </a:r>
          <a:endParaRPr lang="pl-PL" sz="2400" b="0" i="0" u="none" strike="noStrike" kern="1200" dirty="0">
            <a:solidFill>
              <a:srgbClr val="000099"/>
            </a:solidFill>
            <a:effectLst/>
            <a:latin typeface="Arial Narrow" panose="020B0606020202030204" pitchFamily="34" charset="0"/>
          </a:endParaRPr>
        </a:p>
      </dsp:txBody>
      <dsp:txXfrm>
        <a:off x="0" y="1014171"/>
        <a:ext cx="8390725" cy="1240308"/>
      </dsp:txXfrm>
    </dsp:sp>
    <dsp:sp modelId="{5A4D4723-7CD7-4AAE-9D43-293B3FA3DEE0}">
      <dsp:nvSpPr>
        <dsp:cNvPr id="0" name=""/>
        <dsp:cNvSpPr/>
      </dsp:nvSpPr>
      <dsp:spPr>
        <a:xfrm>
          <a:off x="0" y="2254479"/>
          <a:ext cx="839072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6968D8-2D13-4FDA-B2C0-32B02DF9FF69}">
      <dsp:nvSpPr>
        <dsp:cNvPr id="0" name=""/>
        <dsp:cNvSpPr/>
      </dsp:nvSpPr>
      <dsp:spPr>
        <a:xfrm>
          <a:off x="0" y="2254479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4013" lvl="0" indent="-354013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2</a:t>
          </a:r>
          <a:r>
            <a:rPr lang="pl-PL" sz="2400" b="0" i="1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. 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 wypełnieniu przez Zleceniobiorcę oświadczenia umowa zostaje sporządzona przez pracowników OKE i podpisana elektronicznie przez Dyrektora OKE</a:t>
          </a:r>
        </a:p>
      </dsp:txBody>
      <dsp:txXfrm>
        <a:off x="0" y="2254479"/>
        <a:ext cx="8390725" cy="1240308"/>
      </dsp:txXfrm>
    </dsp:sp>
    <dsp:sp modelId="{FACB3FAD-C091-4901-9787-2827507460B9}">
      <dsp:nvSpPr>
        <dsp:cNvPr id="0" name=""/>
        <dsp:cNvSpPr/>
      </dsp:nvSpPr>
      <dsp:spPr>
        <a:xfrm>
          <a:off x="0" y="3428158"/>
          <a:ext cx="839072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B26A44-0BA9-48E8-8767-252F53D5D7D6}">
      <dsp:nvSpPr>
        <dsp:cNvPr id="0" name=""/>
        <dsp:cNvSpPr/>
      </dsp:nvSpPr>
      <dsp:spPr>
        <a:xfrm>
          <a:off x="0" y="3494788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4013" lvl="0" indent="-354013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3. Podpisane  umowy  są  gotowe  do  pobrania  w  Serwisie dla egzaminatorów w zakładce </a:t>
          </a:r>
          <a:r>
            <a:rPr lang="pl-PL" sz="2400" b="0" i="1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Moje dane – Umowy. 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Zleceniobiorca</a:t>
          </a:r>
          <a:r>
            <a:rPr lang="pl-PL" sz="2400" b="0" i="1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pobiera</a:t>
          </a:r>
          <a:r>
            <a:rPr lang="pl-PL" sz="2400" b="0" i="1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i</a:t>
          </a:r>
          <a:r>
            <a:rPr lang="pl-PL" sz="2400" b="0" i="1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drukuje umowę wraz z rachunkiem</a:t>
          </a:r>
        </a:p>
      </dsp:txBody>
      <dsp:txXfrm>
        <a:off x="0" y="3494788"/>
        <a:ext cx="8390725" cy="1240308"/>
      </dsp:txXfrm>
    </dsp:sp>
    <dsp:sp modelId="{FE38601A-EE82-43CC-B26B-7A2D47A4994B}">
      <dsp:nvSpPr>
        <dsp:cNvPr id="0" name=""/>
        <dsp:cNvSpPr/>
      </dsp:nvSpPr>
      <dsp:spPr>
        <a:xfrm>
          <a:off x="0" y="4735096"/>
          <a:ext cx="839072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081C45-8431-43E5-914A-2064120B3D4F}">
      <dsp:nvSpPr>
        <dsp:cNvPr id="0" name=""/>
        <dsp:cNvSpPr/>
      </dsp:nvSpPr>
      <dsp:spPr>
        <a:xfrm>
          <a:off x="0" y="4735096"/>
          <a:ext cx="8390725" cy="85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4.  Do pracy w ośrodku zabiera ze sobą wydrukowaną umowę i rachunek</a:t>
          </a:r>
        </a:p>
      </dsp:txBody>
      <dsp:txXfrm>
        <a:off x="0" y="4735096"/>
        <a:ext cx="8390725" cy="857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B705-1C5C-405E-B292-8C6921D532DD}">
      <dsp:nvSpPr>
        <dsp:cNvPr id="0" name=""/>
        <dsp:cNvSpPr/>
      </dsp:nvSpPr>
      <dsp:spPr>
        <a:xfrm>
          <a:off x="268095" y="116063"/>
          <a:ext cx="7970799" cy="2110499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512" tIns="76200" rIns="76200" bIns="76200" numCol="1" spcCol="1270" anchor="ctr" anchorCtr="0">
          <a:noAutofit/>
        </a:bodyPr>
        <a:lstStyle/>
        <a:p>
          <a:pPr marL="9207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dnia</a:t>
          </a:r>
          <a:b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27 kwietnia 2015 r. </a:t>
          </a:r>
          <a:r>
            <a:rPr lang="pl-PL" altLang="pl-PL" sz="2000" b="0" i="0" kern="1200" dirty="0">
              <a:solidFill>
                <a:srgbClr val="000099"/>
              </a:solidFill>
              <a:latin typeface="Arial Narrow" panose="020B0606020202030204" pitchFamily="34" charset="0"/>
            </a:rPr>
            <a:t>w sprawie szczegółowych warunków</a:t>
          </a:r>
          <a:br>
            <a:rPr lang="pl-PL" altLang="pl-PL" sz="2000" b="0" i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b="0" i="0" kern="1200" dirty="0">
              <a:solidFill>
                <a:srgbClr val="000099"/>
              </a:solidFill>
              <a:latin typeface="Arial Narrow" panose="020B0606020202030204" pitchFamily="34" charset="0"/>
            </a:rPr>
            <a:t>i sposobu przeprowadzania </a:t>
          </a: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egzaminu potwierdzającego kwalifikacje w zawodzie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Dz.U. z 2015 r., poz. 673, ze zm.</a:t>
          </a: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dnia 27 kwietnia 2015 r.</a:t>
          </a:r>
          <a:endParaRPr 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268095" y="116063"/>
        <a:ext cx="7970799" cy="2110499"/>
      </dsp:txXfrm>
    </dsp:sp>
    <dsp:sp modelId="{CDBB81AF-EDB8-4B5B-867D-1F3E3D993C2D}">
      <dsp:nvSpPr>
        <dsp:cNvPr id="0" name=""/>
        <dsp:cNvSpPr/>
      </dsp:nvSpPr>
      <dsp:spPr>
        <a:xfrm>
          <a:off x="0" y="0"/>
          <a:ext cx="1477349" cy="221602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EA6D8-999C-4496-B289-83C3843AC2E0}">
      <dsp:nvSpPr>
        <dsp:cNvPr id="0" name=""/>
        <dsp:cNvSpPr/>
      </dsp:nvSpPr>
      <dsp:spPr>
        <a:xfrm>
          <a:off x="65656" y="2717335"/>
          <a:ext cx="8216292" cy="2110499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512" tIns="76200" rIns="76200" bIns="76200" numCol="1" spcCol="1270" anchor="ctr" anchorCtr="0">
          <a:noAutofit/>
        </a:bodyPr>
        <a:lstStyle/>
        <a:p>
          <a:pPr marL="182563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dnia</a:t>
          </a:r>
          <a:b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28 sierpnia 2019 r. </a:t>
          </a:r>
          <a:r>
            <a:rPr lang="pl-PL" altLang="pl-PL" sz="2000" b="0" i="0" kern="1200" dirty="0">
              <a:solidFill>
                <a:srgbClr val="000099"/>
              </a:solidFill>
              <a:latin typeface="Arial Narrow" panose="020B0606020202030204" pitchFamily="34" charset="0"/>
            </a:rPr>
            <a:t>w sprawie szczegółowych warunków i sposobu przeprowadzania </a:t>
          </a: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egzaminu zawodowego oraz egzaminu potwierdzającego kwalifikacje w zawodzie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1825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Dz.U. z 2019 r., poz. 1707, ze zm.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1825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2"/>
            </a:rPr>
            <a:t>Rozporządzenie Ministra Edukacji Narodowej z dnia 28 sierpnia 2019 r.</a:t>
          </a:r>
          <a:endParaRPr lang="pl-PL" alt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65656" y="2717335"/>
        <a:ext cx="8216292" cy="2110499"/>
      </dsp:txXfrm>
    </dsp:sp>
    <dsp:sp modelId="{AB5C254A-B6E2-40DB-8D2B-E958908A1E70}">
      <dsp:nvSpPr>
        <dsp:cNvPr id="0" name=""/>
        <dsp:cNvSpPr/>
      </dsp:nvSpPr>
      <dsp:spPr>
        <a:xfrm>
          <a:off x="0" y="2692559"/>
          <a:ext cx="1477349" cy="221602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34526"/>
          <a:ext cx="830960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986"/>
          <a:ext cx="8301494" cy="262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66700" lvl="0" indent="-26670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 zakończeniu egzaminu w OE, należy odesłać do OKE:</a:t>
          </a:r>
          <a:b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1) umowy </a:t>
          </a:r>
          <a:b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2) rachunki do umów</a:t>
          </a:r>
          <a:b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3) potwierdzenie udziału w egzaminie</a:t>
          </a:r>
        </a:p>
      </dsp:txBody>
      <dsp:txXfrm>
        <a:off x="0" y="1986"/>
        <a:ext cx="8301494" cy="2624227"/>
      </dsp:txXfrm>
    </dsp:sp>
    <dsp:sp modelId="{13B677DA-3366-43B1-91EA-98B74AD4AE60}">
      <dsp:nvSpPr>
        <dsp:cNvPr id="0" name=""/>
        <dsp:cNvSpPr/>
      </dsp:nvSpPr>
      <dsp:spPr>
        <a:xfrm>
          <a:off x="0" y="4991748"/>
          <a:ext cx="8309609" cy="3600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0" y="2664200"/>
          <a:ext cx="8301494" cy="236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strike="noStrike" kern="1200" dirty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Należy pamiętać o poprawnym wypełnieniu danych i oświadczenia zleceniobiorcy oraz poprawnym przeliczeniu godzin przez asystenta technicznego (według wzoru)</a:t>
          </a:r>
        </a:p>
      </dsp:txBody>
      <dsp:txXfrm>
        <a:off x="0" y="2664200"/>
        <a:ext cx="8301494" cy="236354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521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0"/>
          <a:ext cx="8011391" cy="22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Po zakończonym egzaminie dyrektor szkoły powinien dopilnować, aby wraz z potwierdzeniem udziału w egzaminie do OKE zostały przesłane poprawnie wypełnione umowy z rachunkami egzaminatorów, asystentów technicznych i pomocy technicznych</a:t>
          </a:r>
          <a:endParaRPr lang="pl-PL" sz="2400" b="1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0"/>
        <a:ext cx="8011391" cy="2204105"/>
      </dsp:txXfrm>
    </dsp:sp>
    <dsp:sp modelId="{AB69ABD3-4A7D-427E-A626-5AEB420EFC02}">
      <dsp:nvSpPr>
        <dsp:cNvPr id="0" name=""/>
        <dsp:cNvSpPr/>
      </dsp:nvSpPr>
      <dsp:spPr>
        <a:xfrm>
          <a:off x="0" y="2157156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111335"/>
          <a:ext cx="8003567" cy="273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Należy pamiętać, że rachunek jest do konkretnego numeru umowy na daną funkcję 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(</a:t>
          </a: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nie wolno mylić umowy asystenta technicznego </a:t>
          </a:r>
          <a:b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z umową dla pomocy </a:t>
          </a:r>
          <a:r>
            <a:rPr lang="pl-PL" sz="2400" b="0" kern="1200" dirty="0" err="1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technicznj</a:t>
          </a: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i zamiennie wypełniać rachunków)</a:t>
          </a:r>
          <a:r>
            <a:rPr lang="pl-PL" sz="2400" kern="12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.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Należy zatem dopilnować, aby do danego numeru umowy na daną funkcję był wpisany ten sam numer rachunku i żeby dotyczyło to konkretnej szkoły</a:t>
          </a:r>
        </a:p>
      </dsp:txBody>
      <dsp:txXfrm>
        <a:off x="0" y="2111335"/>
        <a:ext cx="8003567" cy="273447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366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0"/>
          <a:ext cx="8011391" cy="77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</a:rPr>
            <a:t>Przypominamy o podstawowych zasadach wypełniania rachunku:</a:t>
          </a:r>
          <a:endParaRPr lang="pl-PL" sz="2400" b="1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0"/>
        <a:ext cx="8011391" cy="778317"/>
      </dsp:txXfrm>
    </dsp:sp>
    <dsp:sp modelId="{9C9A9058-B06E-4203-A76C-A12B4D849B92}">
      <dsp:nvSpPr>
        <dsp:cNvPr id="0" name=""/>
        <dsp:cNvSpPr/>
      </dsp:nvSpPr>
      <dsp:spPr>
        <a:xfrm>
          <a:off x="0" y="778684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03791C-22F8-4A2A-AA91-C297D679A54B}">
      <dsp:nvSpPr>
        <dsp:cNvPr id="0" name=""/>
        <dsp:cNvSpPr/>
      </dsp:nvSpPr>
      <dsp:spPr>
        <a:xfrm>
          <a:off x="0" y="778684"/>
          <a:ext cx="8011391" cy="8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0099"/>
              </a:solidFill>
              <a:latin typeface="Arial Narrow" panose="020B0606020202030204" pitchFamily="34" charset="0"/>
            </a:rPr>
            <a:t>-  rachunek powinien być wypełniony samodzielnie przez Zleceniobiorcę</a:t>
          </a:r>
        </a:p>
      </dsp:txBody>
      <dsp:txXfrm>
        <a:off x="0" y="778684"/>
        <a:ext cx="8011391" cy="832113"/>
      </dsp:txXfrm>
    </dsp:sp>
    <dsp:sp modelId="{9DF0582F-17E2-4CA6-87D8-7C016D94CDD4}">
      <dsp:nvSpPr>
        <dsp:cNvPr id="0" name=""/>
        <dsp:cNvSpPr/>
      </dsp:nvSpPr>
      <dsp:spPr>
        <a:xfrm>
          <a:off x="0" y="1610798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A8F7CE-EBDE-41DC-BB7B-2B39D0045B59}">
      <dsp:nvSpPr>
        <dsp:cNvPr id="0" name=""/>
        <dsp:cNvSpPr/>
      </dsp:nvSpPr>
      <dsp:spPr>
        <a:xfrm>
          <a:off x="0" y="1610798"/>
          <a:ext cx="8011391" cy="8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0099"/>
              </a:solidFill>
              <a:latin typeface="Arial Narrow" panose="020B0606020202030204" pitchFamily="34" charset="0"/>
            </a:rPr>
            <a:t> - Zleceniobiorca powinien znać stawkę, za którą wykonuje zlecone mu czynności</a:t>
          </a:r>
          <a:endParaRPr lang="pl-PL" sz="1700" kern="1200" dirty="0">
            <a:solidFill>
              <a:srgbClr val="FF9900"/>
            </a:solidFill>
            <a:latin typeface="Arial Narrow" panose="020B0606020202030204" pitchFamily="34" charset="0"/>
          </a:endParaRPr>
        </a:p>
      </dsp:txBody>
      <dsp:txXfrm>
        <a:off x="0" y="1610798"/>
        <a:ext cx="8011391" cy="832113"/>
      </dsp:txXfrm>
    </dsp:sp>
    <dsp:sp modelId="{DCD43EE6-2218-4D41-A1B4-82E99D1322CF}">
      <dsp:nvSpPr>
        <dsp:cNvPr id="0" name=""/>
        <dsp:cNvSpPr/>
      </dsp:nvSpPr>
      <dsp:spPr>
        <a:xfrm>
          <a:off x="0" y="2442911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C2207B-5D50-4371-8ED9-82F9BBDDAE91}">
      <dsp:nvSpPr>
        <dsp:cNvPr id="0" name=""/>
        <dsp:cNvSpPr/>
      </dsp:nvSpPr>
      <dsp:spPr>
        <a:xfrm>
          <a:off x="0" y="2442911"/>
          <a:ext cx="8011391" cy="8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82563" lvl="0" indent="-182563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0099"/>
              </a:solidFill>
              <a:latin typeface="Arial Narrow" panose="020B0606020202030204" pitchFamily="34" charset="0"/>
            </a:rPr>
            <a:t> - kwotę  na  rachunku  należy  podać z dokładnością do jednego grosza (w razie pomyłki należy odesłać skan korekty rachunku na wskazany przez pracownika OKE adres mailowy; to znacznie wydłuży proces rozliczania sesji egzaminacyjnej)</a:t>
          </a:r>
        </a:p>
      </dsp:txBody>
      <dsp:txXfrm>
        <a:off x="0" y="2442911"/>
        <a:ext cx="8011391" cy="832113"/>
      </dsp:txXfrm>
    </dsp:sp>
    <dsp:sp modelId="{B1EB7D84-197C-4274-BC61-51AECD861952}">
      <dsp:nvSpPr>
        <dsp:cNvPr id="0" name=""/>
        <dsp:cNvSpPr/>
      </dsp:nvSpPr>
      <dsp:spPr>
        <a:xfrm>
          <a:off x="0" y="3275025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26EB3-C8C7-4E91-B4E8-167296369301}">
      <dsp:nvSpPr>
        <dsp:cNvPr id="0" name=""/>
        <dsp:cNvSpPr/>
      </dsp:nvSpPr>
      <dsp:spPr>
        <a:xfrm>
          <a:off x="0" y="3275025"/>
          <a:ext cx="8011391" cy="8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0099"/>
              </a:solidFill>
              <a:latin typeface="Arial Narrow" panose="020B0606020202030204" pitchFamily="34" charset="0"/>
            </a:rPr>
            <a:t> -  liczba stanowisk na zmianie ma znaczenie przy rozliczeniu przepracowanych godzin</a:t>
          </a:r>
          <a:endParaRPr lang="pl-PL" sz="1700" kern="1200" dirty="0">
            <a:solidFill>
              <a:srgbClr val="FF9900"/>
            </a:solidFill>
          </a:endParaRPr>
        </a:p>
      </dsp:txBody>
      <dsp:txXfrm>
        <a:off x="0" y="3275025"/>
        <a:ext cx="8011391" cy="832113"/>
      </dsp:txXfrm>
    </dsp:sp>
    <dsp:sp modelId="{E9205EFE-7ECA-43B0-AA01-B7ACAF71E58C}">
      <dsp:nvSpPr>
        <dsp:cNvPr id="0" name=""/>
        <dsp:cNvSpPr/>
      </dsp:nvSpPr>
      <dsp:spPr>
        <a:xfrm>
          <a:off x="0" y="4107139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4AD10C-C696-4257-BB26-6601429C1D7F}">
      <dsp:nvSpPr>
        <dsp:cNvPr id="0" name=""/>
        <dsp:cNvSpPr/>
      </dsp:nvSpPr>
      <dsp:spPr>
        <a:xfrm>
          <a:off x="0" y="4107139"/>
          <a:ext cx="8011391" cy="83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82563" lvl="0" indent="-18256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182563" lvl="0" indent="-18256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rgbClr val="000099"/>
              </a:solidFill>
              <a:latin typeface="Arial Narrow" panose="020B0606020202030204" pitchFamily="34" charset="0"/>
            </a:rPr>
            <a:t> -  w razie problemów z wypełnieniem rachunku prosimy o kontakt z </a:t>
          </a:r>
          <a:r>
            <a:rPr lang="pl-PL" sz="1500" b="1" kern="1200" dirty="0">
              <a:solidFill>
                <a:srgbClr val="000099"/>
              </a:solidFill>
              <a:latin typeface="Arial Narrow" panose="020B0606020202030204" pitchFamily="34" charset="0"/>
            </a:rPr>
            <a:t>Agnieszką Jurkiewicz </a:t>
          </a:r>
          <a:r>
            <a:rPr lang="pl-PL" sz="1500" kern="1200" dirty="0">
              <a:solidFill>
                <a:srgbClr val="000099"/>
              </a:solidFill>
              <a:latin typeface="Arial Narrow" panose="020B0606020202030204" pitchFamily="34" charset="0"/>
            </a:rPr>
            <a:t>– tel. </a:t>
          </a:r>
          <a:r>
            <a:rPr lang="pl-PL" sz="1500" b="1" kern="1200" dirty="0">
              <a:solidFill>
                <a:srgbClr val="000099"/>
              </a:solidFill>
              <a:latin typeface="Arial Narrow" panose="020B0606020202030204" pitchFamily="34" charset="0"/>
            </a:rPr>
            <a:t>32 784 16 77</a:t>
          </a:r>
        </a:p>
      </dsp:txBody>
      <dsp:txXfrm>
        <a:off x="0" y="4107139"/>
        <a:ext cx="8011391" cy="83211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337519"/>
          <a:ext cx="7886700" cy="94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Przerwać egzamin może przewodniczący ZE (część pisemna) lub przewodniczący ZN (część praktyczna) wypełniając Decyzję </a:t>
          </a:r>
          <a:b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o przerwaniu i unieważnieniu części egzaminu Załącznik  nr 7</a:t>
          </a:r>
        </a:p>
      </dsp:txBody>
      <dsp:txXfrm>
        <a:off x="0" y="337519"/>
        <a:ext cx="7886700" cy="949012"/>
      </dsp:txXfrm>
    </dsp:sp>
    <dsp:sp modelId="{039D290C-5E04-4917-A235-84C9990FE104}">
      <dsp:nvSpPr>
        <dsp:cNvPr id="0" name=""/>
        <dsp:cNvSpPr/>
      </dsp:nvSpPr>
      <dsp:spPr>
        <a:xfrm>
          <a:off x="0" y="1491714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55BDC8-17F1-4843-BD7A-A7AC984A3409}">
      <dsp:nvSpPr>
        <dsp:cNvPr id="0" name=""/>
        <dsp:cNvSpPr/>
      </dsp:nvSpPr>
      <dsp:spPr>
        <a:xfrm>
          <a:off x="0" y="1694449"/>
          <a:ext cx="7886700" cy="96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Zdający może w każdej chwili zakończyć swój egzamin, ale nie wypełnia żadnego oświadczenia. Praca zdającego jest oceniana. Nie ma pojęcia: </a:t>
          </a:r>
          <a:r>
            <a:rPr lang="pl-PL" sz="2400" b="0" i="0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rezygnacja z egzaminu</a:t>
          </a:r>
        </a:p>
      </dsp:txBody>
      <dsp:txXfrm>
        <a:off x="0" y="1694449"/>
        <a:ext cx="7886700" cy="966518"/>
      </dsp:txXfrm>
    </dsp:sp>
    <dsp:sp modelId="{AFEC7839-886D-4D59-908D-E15EA336E7E9}">
      <dsp:nvSpPr>
        <dsp:cNvPr id="0" name=""/>
        <dsp:cNvSpPr/>
      </dsp:nvSpPr>
      <dsp:spPr>
        <a:xfrm>
          <a:off x="0" y="2814076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CBD0D-62CB-42DB-9C78-6AC9D479B46E}">
      <dsp:nvSpPr>
        <dsp:cNvPr id="0" name=""/>
        <dsp:cNvSpPr/>
      </dsp:nvSpPr>
      <dsp:spPr>
        <a:xfrm>
          <a:off x="0" y="2917835"/>
          <a:ext cx="7886700" cy="1204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Przesyłki materiałów egzaminacyjnych otrzymywane od </a:t>
          </a:r>
          <a:r>
            <a:rPr lang="pl-PL" sz="2400" strike="noStrike" kern="1200" baseline="0" dirty="0">
              <a:solidFill>
                <a:srgbClr val="FF0000"/>
              </a:solidFill>
              <a:latin typeface="Arial Narrow" panose="020B0606020202030204" pitchFamily="34" charset="0"/>
            </a:rPr>
            <a:t>dystrybutora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mogą wyglądać trochę inaczej niż w poprzednich sesjach lub być inaczej zapakowane.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 zmianach będziemy Państwa informować na bieżąco przez Serwis dla dyrektorów</a:t>
          </a:r>
          <a:endParaRPr lang="pl-PL" sz="2400" b="0" i="0" kern="1200" dirty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sp:txBody>
      <dsp:txXfrm>
        <a:off x="0" y="2917835"/>
        <a:ext cx="7886700" cy="120473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59743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24487"/>
          <a:ext cx="7886700" cy="187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Absolwenci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mogą dwa razy bezpłatnie zdawać egzamin.</a:t>
          </a:r>
          <a:b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Przy trzecim i kolejnych egzaminach wnoszą opłatę. Na dwa miesiące przed egzaminem </a:t>
          </a:r>
          <a:r>
            <a:rPr lang="pl-PL" sz="2400" b="0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OKE informuje ich pisemnie o numerze konta bankowego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, na które muszą wnieść opłatę</a:t>
          </a:r>
          <a:endParaRPr lang="pl-PL" sz="2400" strike="noStrike" kern="1200" baseline="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124487"/>
        <a:ext cx="7886700" cy="1876068"/>
      </dsp:txXfrm>
    </dsp:sp>
    <dsp:sp modelId="{13B677DA-3366-43B1-91EA-98B74AD4AE60}">
      <dsp:nvSpPr>
        <dsp:cNvPr id="0" name=""/>
        <dsp:cNvSpPr/>
      </dsp:nvSpPr>
      <dsp:spPr>
        <a:xfrm>
          <a:off x="0" y="2101678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882177"/>
          <a:ext cx="7878998" cy="372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strike="sngStrike" kern="1200" dirty="0">
            <a:solidFill>
              <a:srgbClr val="000099"/>
            </a:solidFill>
            <a:latin typeface="Arial Narrow" panose="020B0606020202030204" pitchFamily="34" charset="0"/>
            <a:ea typeface="Times New Roman" panose="02020603050405020304" pitchFamily="18" charset="0"/>
          </a:endParaRPr>
        </a:p>
        <a:p>
          <a:pPr marL="0"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Przy planowaniu następnej sesji egzaminacyjnej prosimy,</a:t>
          </a:r>
          <a:b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żeby w kwalifikacjach, w których jest to możliwe: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-</a:t>
          </a:r>
          <a:r>
            <a:rPr lang="pl-PL" sz="2000" b="1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egzaminator oceniał w sali 6 zdających</a:t>
          </a: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- model </a:t>
          </a:r>
          <a:r>
            <a:rPr lang="pl-PL" sz="2000" b="1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</a:t>
          </a: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i </a:t>
          </a:r>
          <a:r>
            <a:rPr lang="pl-PL" sz="2000" b="1" strike="sngStrike" kern="1200" dirty="0" err="1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wk</a:t>
          </a: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</a:t>
          </a:r>
        </a:p>
        <a:p>
          <a:pPr marL="0" lvl="0" indent="-180975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- zapewnili Państwo </a:t>
          </a:r>
          <a:r>
            <a:rPr lang="pl-PL" sz="2000" b="1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co najmniej 10 stanowisk egzaminacyjnych w jednej Sali</a:t>
          </a:r>
          <a:br>
            <a:rPr lang="pl-PL" sz="2000" b="1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000" b="1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  - </a:t>
          </a:r>
          <a:r>
            <a:rPr lang="pl-PL" sz="2000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model </a:t>
          </a:r>
          <a:r>
            <a:rPr lang="pl-PL" sz="2000" b="1" strike="sngStrike" kern="1200" dirty="0" err="1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dk</a:t>
          </a:r>
          <a:r>
            <a:rPr lang="pl-PL" sz="2000" b="1" strike="sngStrike" kern="1200" dirty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</a:t>
          </a:r>
        </a:p>
        <a:p>
          <a:pPr marL="0" lvl="0" indent="-180975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1" kern="1200" dirty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  <a:p>
          <a:pPr marL="0" lvl="0" indent="-180975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tej sesji egzaminacyjnej ważniejsze jest zachowanie bezpiecznych warunków przeprowadzenia egzaminów!</a:t>
          </a:r>
        </a:p>
        <a:p>
          <a:pPr marL="0" lvl="0" indent="-180975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1" kern="1200" dirty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  <a:p>
          <a:pPr marL="0" lvl="0" indent="-180975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  <a:hlinkClick xmlns:r="http://schemas.openxmlformats.org/officeDocument/2006/relationships" r:id="rId1"/>
            </a:rPr>
            <a:t>Wytyczne dotyczące organizowania i przeprowadzania w 2021 r. egzaminów w związku</a:t>
          </a:r>
          <a:br>
            <a:rPr lang="pl-PL" sz="16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  <a:hlinkClick xmlns:r="http://schemas.openxmlformats.org/officeDocument/2006/relationships" r:id="rId1"/>
            </a:rPr>
          </a:br>
          <a:r>
            <a:rPr lang="pl-PL" sz="16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  <a:hlinkClick xmlns:r="http://schemas.openxmlformats.org/officeDocument/2006/relationships" r:id="rId1"/>
            </a:rPr>
            <a:t> z epidemią SARS-CoV-2</a:t>
          </a:r>
          <a:r>
            <a:rPr lang="pl-PL" sz="1600" b="1" kern="1200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 </a:t>
          </a:r>
          <a:endParaRPr lang="pl-PL" sz="1600" b="0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882177"/>
        <a:ext cx="7878998" cy="372914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0"/>
          <a:ext cx="7878998" cy="399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Egzaminatorzy podczas sprawdzania prac po sesji styczeń-luty 2021 zgłosili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przypadki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niesamodzielnej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pracy zdających: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strike="noStrike" kern="1200" baseline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EE.09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w 6 szkołach 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14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z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20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prac</a:t>
          </a: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E.14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1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pracę </a:t>
          </a: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Z.13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3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z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3 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prac</a:t>
          </a:r>
        </a:p>
        <a:p>
          <a:pPr marL="0" marR="0" lvl="0" indent="0" algn="just" defTabSz="10668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BPO.01 </a:t>
          </a:r>
          <a:r>
            <a:rPr lang="pl-PL" sz="2400" b="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unieważniono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18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 z </a:t>
          </a:r>
          <a:r>
            <a:rPr lang="pl-PL" sz="2400" b="1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18 </a:t>
          </a:r>
          <a:r>
            <a:rPr lang="pl-PL" sz="2400" strike="noStrike" kern="1200" baseline="0" dirty="0">
              <a:solidFill>
                <a:srgbClr val="000099"/>
              </a:solidFill>
              <a:latin typeface="Arial Narrow" panose="020B0606020202030204" pitchFamily="34" charset="0"/>
            </a:rPr>
            <a:t>prac</a:t>
          </a:r>
          <a:endParaRPr lang="pl-PL" sz="2400" b="1" strike="noStrike" kern="1200" baseline="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878998" cy="399145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328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0"/>
          <a:ext cx="8003567" cy="269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zgłoszenia chęci przystąpienia zdających do egzaminu w więcej niż jednej kwalifikacji i wystąpienia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kolizji terminów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zarówno części pisemnej, jak i praktycznej egzaminu zawodowego     w formułach 2012 i 2017, należy sprawdzać, czy dotyczy                     to uczniów/słuchaczy/ absolwentów Państwa szkoły</a:t>
          </a:r>
          <a:endParaRPr lang="pl-PL" sz="2400" b="1" kern="12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0"/>
        <a:ext cx="8003567" cy="2694065"/>
      </dsp:txXfrm>
    </dsp:sp>
    <dsp:sp modelId="{AB69ABD3-4A7D-427E-A626-5AEB420EFC02}">
      <dsp:nvSpPr>
        <dsp:cNvPr id="0" name=""/>
        <dsp:cNvSpPr/>
      </dsp:nvSpPr>
      <dsp:spPr>
        <a:xfrm>
          <a:off x="0" y="2718167"/>
          <a:ext cx="801139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694393"/>
          <a:ext cx="8003567" cy="231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takiej sytuacji należy poinformować danego zdającego o potrzebie dokonania przez niego wyboru jednej kwalifikacji i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złożenia rezygnacji 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drugiej, ponieważ nie ma możliwości przystąpienia        do więcej niż jednego egzaminu w danym terminie o tej samej godzinie</a:t>
          </a:r>
          <a:endParaRPr lang="pl-PL" sz="2400" b="0" kern="1200" dirty="0">
            <a:solidFill>
              <a:srgbClr val="000099"/>
            </a:solidFill>
          </a:endParaRPr>
        </a:p>
      </dsp:txBody>
      <dsp:txXfrm>
        <a:off x="0" y="2694393"/>
        <a:ext cx="8003567" cy="231265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279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F69FF-67B0-4A87-B078-63C933499915}">
      <dsp:nvSpPr>
        <dsp:cNvPr id="0" name=""/>
        <dsp:cNvSpPr/>
      </dsp:nvSpPr>
      <dsp:spPr>
        <a:xfrm>
          <a:off x="0" y="279"/>
          <a:ext cx="7878998" cy="111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spcBef>
              <a:spcPct val="0"/>
            </a:spcBef>
            <a:spcAft>
              <a:spcPct val="3500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spcBef>
              <a:spcPct val="0"/>
            </a:spcBef>
            <a:spcAft>
              <a:spcPct val="3500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Prezentacja została udostępniona w 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Serwisie dla dyrektorów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w</a:t>
          </a: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  <a:r>
            <a:rPr lang="pl-PL" sz="2400" b="0" kern="1200" dirty="0">
              <a:solidFill>
                <a:srgbClr val="000099"/>
              </a:solidFill>
              <a:latin typeface="Arial Narrow" panose="020B0606020202030204" pitchFamily="34" charset="0"/>
            </a:rPr>
            <a:t>celu wykorzystania jej podczas szkoleń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przewodniczących zespołów nadzorujących</a:t>
          </a:r>
        </a:p>
        <a:p>
          <a:pPr lvl="0" algn="ctr" defTabSz="1066800">
            <a:spcBef>
              <a:spcPct val="0"/>
            </a:spcBef>
            <a:spcAft>
              <a:spcPct val="35000"/>
            </a:spcAft>
            <a:buNone/>
          </a:pPr>
          <a:endParaRPr lang="pl-PL" sz="2400" b="0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279"/>
        <a:ext cx="7878998" cy="1110230"/>
      </dsp:txXfrm>
    </dsp:sp>
    <dsp:sp modelId="{13B677DA-3366-43B1-91EA-98B74AD4AE60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110790"/>
          <a:ext cx="7878998" cy="13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1110790"/>
        <a:ext cx="7878998" cy="1308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B705-1C5C-405E-B292-8C6921D532DD}">
      <dsp:nvSpPr>
        <dsp:cNvPr id="0" name=""/>
        <dsp:cNvSpPr/>
      </dsp:nvSpPr>
      <dsp:spPr>
        <a:xfrm>
          <a:off x="256035" y="0"/>
          <a:ext cx="8169506" cy="2267012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679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20 marca 2020 r. </a:t>
          </a:r>
          <a:b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w sprawie szczegółowych rozwiązań w okresie czasowego ograniczenia funkcjonowania jednostek systemu oświaty w związku </a:t>
          </a:r>
          <a:b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z zapobieganiem, przeciwdziałaniem i zwalczaniem COVID – 19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Dz.U. z 2020 r., poz. 493, ze zm.</a:t>
          </a: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i="0" kern="1200" dirty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20 marca 2020 r.</a:t>
          </a:r>
          <a:endParaRPr lang="pl-PL" altLang="pl-PL" sz="1800" i="0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256035" y="0"/>
        <a:ext cx="8169506" cy="2267012"/>
      </dsp:txXfrm>
    </dsp:sp>
    <dsp:sp modelId="{CDBB81AF-EDB8-4B5B-867D-1F3E3D993C2D}">
      <dsp:nvSpPr>
        <dsp:cNvPr id="0" name=""/>
        <dsp:cNvSpPr/>
      </dsp:nvSpPr>
      <dsp:spPr>
        <a:xfrm>
          <a:off x="0" y="0"/>
          <a:ext cx="1750356" cy="249165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6146-B04B-4AA2-8406-58B7EA73DAEB}">
      <dsp:nvSpPr>
        <dsp:cNvPr id="0" name=""/>
        <dsp:cNvSpPr/>
      </dsp:nvSpPr>
      <dsp:spPr>
        <a:xfrm>
          <a:off x="0" y="0"/>
          <a:ext cx="8226214" cy="542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uczniów i absolwentów ZSZ,  BS I, BS II oraz T</a:t>
          </a:r>
          <a:endParaRPr lang="pl-PL" sz="22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760120" y="0"/>
        <a:ext cx="6466093" cy="542865"/>
      </dsp:txXfrm>
    </dsp:sp>
    <dsp:sp modelId="{CB86A86D-9609-4757-AA5B-C5F9C9D4450B}">
      <dsp:nvSpPr>
        <dsp:cNvPr id="0" name=""/>
        <dsp:cNvSpPr/>
      </dsp:nvSpPr>
      <dsp:spPr>
        <a:xfrm>
          <a:off x="579420" y="107791"/>
          <a:ext cx="720007" cy="325076"/>
        </a:xfrm>
        <a:prstGeom prst="rightArrow">
          <a:avLst/>
        </a:prstGeom>
        <a:solidFill>
          <a:srgbClr val="FFFF66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AC16-46D7-45B3-B7EE-064AE2955EE6}">
      <dsp:nvSpPr>
        <dsp:cNvPr id="0" name=""/>
        <dsp:cNvSpPr/>
      </dsp:nvSpPr>
      <dsp:spPr>
        <a:xfrm>
          <a:off x="0" y="710276"/>
          <a:ext cx="8226214" cy="524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uczniów/słuchaczy i absolwentów SP </a:t>
          </a:r>
          <a:endParaRPr lang="pl-PL" sz="2200" kern="1200" dirty="0">
            <a:solidFill>
              <a:srgbClr val="000099"/>
            </a:solidFill>
          </a:endParaRPr>
        </a:p>
      </dsp:txBody>
      <dsp:txXfrm>
        <a:off x="1760120" y="710276"/>
        <a:ext cx="6466093" cy="524485"/>
      </dsp:txXfrm>
    </dsp:sp>
    <dsp:sp modelId="{611B0A39-7871-4A05-980B-8A9C61B5FA2D}">
      <dsp:nvSpPr>
        <dsp:cNvPr id="0" name=""/>
        <dsp:cNvSpPr/>
      </dsp:nvSpPr>
      <dsp:spPr>
        <a:xfrm>
          <a:off x="577495" y="809202"/>
          <a:ext cx="720007" cy="324000"/>
        </a:xfrm>
        <a:prstGeom prst="rightArrow">
          <a:avLst/>
        </a:prstGeom>
        <a:solidFill>
          <a:srgbClr val="FFFF66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0F5C-8EA3-456C-8979-0B09AC4189AC}">
      <dsp:nvSpPr>
        <dsp:cNvPr id="0" name=""/>
        <dsp:cNvSpPr/>
      </dsp:nvSpPr>
      <dsp:spPr>
        <a:xfrm>
          <a:off x="0" y="1335165"/>
          <a:ext cx="8226214" cy="5040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osób, które ukończyły KKZ</a:t>
          </a:r>
          <a:endParaRPr lang="pl-PL" sz="22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760120" y="1335165"/>
        <a:ext cx="6466093" cy="504002"/>
      </dsp:txXfrm>
    </dsp:sp>
    <dsp:sp modelId="{364F9CE5-1236-4F5A-93E0-056266465723}">
      <dsp:nvSpPr>
        <dsp:cNvPr id="0" name=""/>
        <dsp:cNvSpPr/>
      </dsp:nvSpPr>
      <dsp:spPr>
        <a:xfrm>
          <a:off x="577495" y="1429101"/>
          <a:ext cx="720007" cy="325756"/>
        </a:xfrm>
        <a:prstGeom prst="rightArrow">
          <a:avLst/>
        </a:prstGeom>
        <a:solidFill>
          <a:srgbClr val="FFFF66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B6853-5270-4D13-9C20-4BA1C4D9508D}">
      <dsp:nvSpPr>
        <dsp:cNvPr id="0" name=""/>
        <dsp:cNvSpPr/>
      </dsp:nvSpPr>
      <dsp:spPr>
        <a:xfrm>
          <a:off x="0" y="1915986"/>
          <a:ext cx="8226214" cy="488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 posiadających świadectwa szkolne uzyskane za granicą</a:t>
          </a:r>
          <a:endParaRPr lang="pl-PL" sz="2200" kern="1200" dirty="0">
            <a:solidFill>
              <a:srgbClr val="000099"/>
            </a:solidFill>
          </a:endParaRPr>
        </a:p>
      </dsp:txBody>
      <dsp:txXfrm>
        <a:off x="1760120" y="1915986"/>
        <a:ext cx="6466093" cy="488643"/>
      </dsp:txXfrm>
    </dsp:sp>
    <dsp:sp modelId="{227D3B00-8F0E-42B4-8AE0-A65BDFDE6C81}">
      <dsp:nvSpPr>
        <dsp:cNvPr id="0" name=""/>
        <dsp:cNvSpPr/>
      </dsp:nvSpPr>
      <dsp:spPr>
        <a:xfrm>
          <a:off x="577495" y="1997769"/>
          <a:ext cx="720007" cy="325076"/>
        </a:xfrm>
        <a:prstGeom prst="rightArrow">
          <a:avLst/>
        </a:prstGeom>
        <a:solidFill>
          <a:srgbClr val="FFFF66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E5C7-D494-4A55-A4F8-E91E9FBC1A9A}">
      <dsp:nvSpPr>
        <dsp:cNvPr id="0" name=""/>
        <dsp:cNvSpPr/>
      </dsp:nvSpPr>
      <dsp:spPr>
        <a:xfrm>
          <a:off x="0" y="2519507"/>
          <a:ext cx="8226214" cy="1035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2200" kern="1200" dirty="0">
            <a:solidFill>
              <a:srgbClr val="000099"/>
            </a:solidFill>
          </a:endParaRPr>
        </a:p>
      </dsp:txBody>
      <dsp:txXfrm>
        <a:off x="1760120" y="2519507"/>
        <a:ext cx="6466093" cy="1035529"/>
      </dsp:txXfrm>
    </dsp:sp>
    <dsp:sp modelId="{3777415D-4699-45B6-AFDE-632281D3D69B}">
      <dsp:nvSpPr>
        <dsp:cNvPr id="0" name=""/>
        <dsp:cNvSpPr/>
      </dsp:nvSpPr>
      <dsp:spPr>
        <a:xfrm>
          <a:off x="577495" y="2874734"/>
          <a:ext cx="720007" cy="325076"/>
        </a:xfrm>
        <a:prstGeom prst="rightArrow">
          <a:avLst/>
        </a:prstGeom>
        <a:solidFill>
          <a:srgbClr val="FFFF66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EA8CE-A7D8-4BFC-A465-04A5A32E6237}">
      <dsp:nvSpPr>
        <dsp:cNvPr id="0" name=""/>
        <dsp:cNvSpPr/>
      </dsp:nvSpPr>
      <dsp:spPr>
        <a:xfrm>
          <a:off x="0" y="3669914"/>
          <a:ext cx="8226214" cy="1265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osób, które ukończyły gimnazjum albo ośmioletnią szkołę podstawową oraz co najmniej dwa lata kształciły się lub pracowały w zawodzie, w którym wyodrębniono daną kwalifikację </a:t>
          </a:r>
          <a:r>
            <a:rPr lang="pl-PL" sz="2200" kern="12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 (egzamin eksternistyczny)</a:t>
          </a:r>
          <a:endParaRPr lang="pl-PL" sz="2200" kern="1200" dirty="0">
            <a:solidFill>
              <a:srgbClr val="FF0000"/>
            </a:solidFill>
          </a:endParaRPr>
        </a:p>
      </dsp:txBody>
      <dsp:txXfrm>
        <a:off x="1760120" y="3669914"/>
        <a:ext cx="6466093" cy="1265158"/>
      </dsp:txXfrm>
    </dsp:sp>
    <dsp:sp modelId="{5B51B075-7D10-449E-AB74-7A89BCB1D3BF}">
      <dsp:nvSpPr>
        <dsp:cNvPr id="0" name=""/>
        <dsp:cNvSpPr/>
      </dsp:nvSpPr>
      <dsp:spPr>
        <a:xfrm>
          <a:off x="577495" y="4139955"/>
          <a:ext cx="720007" cy="325076"/>
        </a:xfrm>
        <a:prstGeom prst="rightArrow">
          <a:avLst/>
        </a:prstGeom>
        <a:solidFill>
          <a:srgbClr val="FFFF66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FE45E-ED12-4C1C-B388-EF4327FDB094}">
      <dsp:nvSpPr>
        <dsp:cNvPr id="0" name=""/>
        <dsp:cNvSpPr/>
      </dsp:nvSpPr>
      <dsp:spPr>
        <a:xfrm flipV="1">
          <a:off x="0" y="845215"/>
          <a:ext cx="8160151" cy="44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dirty="0">
            <a:solidFill>
              <a:srgbClr val="000099"/>
            </a:solidFill>
          </a:endParaRPr>
        </a:p>
      </dsp:txBody>
      <dsp:txXfrm rot="10800000">
        <a:off x="1305" y="846520"/>
        <a:ext cx="8157541" cy="41936"/>
      </dsp:txXfrm>
    </dsp:sp>
    <dsp:sp modelId="{11C4F8F8-4B75-4964-9E6B-EA3C5107DE46}">
      <dsp:nvSpPr>
        <dsp:cNvPr id="0" name=""/>
        <dsp:cNvSpPr/>
      </dsp:nvSpPr>
      <dsp:spPr>
        <a:xfrm>
          <a:off x="0" y="1802182"/>
          <a:ext cx="1398634" cy="720003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9ECD8-5502-4097-A7B8-29B10E7EE791}">
      <dsp:nvSpPr>
        <dsp:cNvPr id="0" name=""/>
        <dsp:cNvSpPr/>
      </dsp:nvSpPr>
      <dsp:spPr>
        <a:xfrm>
          <a:off x="1482552" y="1462866"/>
          <a:ext cx="6677599" cy="13986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 zakresu danej kwalifikacji wyodrębnionej w zawodzie lub w zawodach zgodnie z klasyfikacją zawodów szkolnictwa zawodowego/branżowego</a:t>
          </a:r>
        </a:p>
      </dsp:txBody>
      <dsp:txXfrm>
        <a:off x="1550840" y="1531154"/>
        <a:ext cx="6541023" cy="1262058"/>
      </dsp:txXfrm>
    </dsp:sp>
    <dsp:sp modelId="{C9F49316-C7B6-45F5-B12C-ADA47AFC0306}">
      <dsp:nvSpPr>
        <dsp:cNvPr id="0" name=""/>
        <dsp:cNvSpPr/>
      </dsp:nvSpPr>
      <dsp:spPr>
        <a:xfrm>
          <a:off x="0" y="3625330"/>
          <a:ext cx="1398634" cy="720003"/>
        </a:xfrm>
        <a:prstGeom prst="rightArrow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tint val="50000"/>
                <a:satMod val="300000"/>
              </a:schemeClr>
            </a:gs>
            <a:gs pos="35000">
              <a:schemeClr val="accent3">
                <a:hueOff val="-1617565"/>
                <a:satOff val="41387"/>
                <a:lumOff val="1568"/>
                <a:alphaOff val="0"/>
                <a:tint val="37000"/>
                <a:satMod val="30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42F63A-3346-4317-81FE-6D7E56AE66C0}">
      <dsp:nvSpPr>
        <dsp:cNvPr id="0" name=""/>
        <dsp:cNvSpPr/>
      </dsp:nvSpPr>
      <dsp:spPr>
        <a:xfrm>
          <a:off x="1482552" y="3269972"/>
          <a:ext cx="6677599" cy="13986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tint val="50000"/>
                <a:satMod val="300000"/>
              </a:schemeClr>
            </a:gs>
            <a:gs pos="35000">
              <a:schemeClr val="accent3">
                <a:hueOff val="-1617565"/>
                <a:satOff val="41387"/>
                <a:lumOff val="1568"/>
                <a:alphaOff val="0"/>
                <a:tint val="37000"/>
                <a:satMod val="30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 podstawie wymagań określonych w podstawie programowej kształcenia w zawodach szkolnictwa zawodowego/branżowego</a:t>
          </a:r>
          <a:endParaRPr lang="pl-PL" sz="2400" kern="1200" dirty="0">
            <a:solidFill>
              <a:srgbClr val="000099"/>
            </a:solidFill>
          </a:endParaRPr>
        </a:p>
      </dsp:txBody>
      <dsp:txXfrm>
        <a:off x="1550840" y="3338260"/>
        <a:ext cx="6541023" cy="1262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9AAC6-579F-4BA5-AD9E-A5686CC79E9A}">
      <dsp:nvSpPr>
        <dsp:cNvPr id="0" name=""/>
        <dsp:cNvSpPr/>
      </dsp:nvSpPr>
      <dsp:spPr>
        <a:xfrm>
          <a:off x="0" y="291077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8DE4-7938-4EC3-A134-A1B7E0B01901}">
      <dsp:nvSpPr>
        <dsp:cNvPr id="0" name=""/>
        <dsp:cNvSpPr/>
      </dsp:nvSpPr>
      <dsp:spPr>
        <a:xfrm>
          <a:off x="394335" y="40157"/>
          <a:ext cx="7306357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Kierowanie pracą zespołu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18833" y="64655"/>
        <a:ext cx="7257361" cy="452844"/>
      </dsp:txXfrm>
    </dsp:sp>
    <dsp:sp modelId="{7F48E748-7933-4968-81FF-871084B5CC49}">
      <dsp:nvSpPr>
        <dsp:cNvPr id="0" name=""/>
        <dsp:cNvSpPr/>
      </dsp:nvSpPr>
      <dsp:spPr>
        <a:xfrm>
          <a:off x="0" y="1062197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47F7F-FD4C-44E8-A2F4-7696BCFDB873}">
      <dsp:nvSpPr>
        <dsp:cNvPr id="0" name=""/>
        <dsp:cNvSpPr/>
      </dsp:nvSpPr>
      <dsp:spPr>
        <a:xfrm>
          <a:off x="394335" y="811277"/>
          <a:ext cx="7306357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prawidłowego przebiegu egzaminu 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18833" y="835775"/>
        <a:ext cx="7257361" cy="452844"/>
      </dsp:txXfrm>
    </dsp:sp>
    <dsp:sp modelId="{012BC845-6594-4616-829D-B8EF31DD3E5C}">
      <dsp:nvSpPr>
        <dsp:cNvPr id="0" name=""/>
        <dsp:cNvSpPr/>
      </dsp:nvSpPr>
      <dsp:spPr>
        <a:xfrm>
          <a:off x="0" y="1833317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25FA-762F-4569-BAE1-557CC0381726}">
      <dsp:nvSpPr>
        <dsp:cNvPr id="0" name=""/>
        <dsp:cNvSpPr/>
      </dsp:nvSpPr>
      <dsp:spPr>
        <a:xfrm>
          <a:off x="394335" y="1582397"/>
          <a:ext cx="7306357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Nadzorowanie przygotowania </a:t>
          </a:r>
          <a:r>
            <a:rPr lang="pl-PL" sz="2400" kern="1200" dirty="0" err="1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sal</a:t>
          </a: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 egzaminacyjnych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18833" y="1606895"/>
        <a:ext cx="7257361" cy="452844"/>
      </dsp:txXfrm>
    </dsp:sp>
    <dsp:sp modelId="{12120500-88E0-478D-A562-E7BBE99B672C}">
      <dsp:nvSpPr>
        <dsp:cNvPr id="0" name=""/>
        <dsp:cNvSpPr/>
      </dsp:nvSpPr>
      <dsp:spPr>
        <a:xfrm>
          <a:off x="0" y="2908321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518A-E91A-40C2-B2BE-54C887906D12}">
      <dsp:nvSpPr>
        <dsp:cNvPr id="0" name=""/>
        <dsp:cNvSpPr/>
      </dsp:nvSpPr>
      <dsp:spPr>
        <a:xfrm>
          <a:off x="394335" y="2353517"/>
          <a:ext cx="7306357" cy="8057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dostosowania do wymogów bhp stanowisk egzaminacyjnych</a:t>
          </a:r>
          <a:endParaRPr lang="pl-PL" sz="2400" kern="1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33667" y="2392849"/>
        <a:ext cx="7227693" cy="727060"/>
      </dsp:txXfrm>
    </dsp:sp>
    <dsp:sp modelId="{5D3B19E0-51D1-47DF-9D3E-B5B77847F08F}">
      <dsp:nvSpPr>
        <dsp:cNvPr id="0" name=""/>
        <dsp:cNvSpPr/>
      </dsp:nvSpPr>
      <dsp:spPr>
        <a:xfrm>
          <a:off x="0" y="3679441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5A29-DACB-453A-B200-DEEA13EE5903}">
      <dsp:nvSpPr>
        <dsp:cNvPr id="0" name=""/>
        <dsp:cNvSpPr/>
      </dsp:nvSpPr>
      <dsp:spPr>
        <a:xfrm>
          <a:off x="394335" y="3428521"/>
          <a:ext cx="7306357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Sprawdzenie przygotowania stanowisk egzaminacyjnych </a:t>
          </a:r>
          <a:endParaRPr lang="pl-PL" sz="2400" kern="1200" dirty="0">
            <a:solidFill>
              <a:srgbClr val="000099"/>
            </a:solidFill>
          </a:endParaRPr>
        </a:p>
      </dsp:txBody>
      <dsp:txXfrm>
        <a:off x="418833" y="3453019"/>
        <a:ext cx="7257361" cy="452844"/>
      </dsp:txXfrm>
    </dsp:sp>
    <dsp:sp modelId="{C102AEC0-81A7-4817-BC38-1DEB602C7467}">
      <dsp:nvSpPr>
        <dsp:cNvPr id="0" name=""/>
        <dsp:cNvSpPr/>
      </dsp:nvSpPr>
      <dsp:spPr>
        <a:xfrm>
          <a:off x="0" y="4402653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A1AE3-348C-4329-A0CE-84703C61B385}">
      <dsp:nvSpPr>
        <dsp:cNvPr id="0" name=""/>
        <dsp:cNvSpPr/>
      </dsp:nvSpPr>
      <dsp:spPr>
        <a:xfrm>
          <a:off x="394335" y="4199641"/>
          <a:ext cx="7306357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obecności operatora egzaminu</a:t>
          </a:r>
          <a:endParaRPr lang="pl-PL" sz="2400" kern="1200" dirty="0">
            <a:solidFill>
              <a:srgbClr val="000099"/>
            </a:solidFill>
          </a:endParaRPr>
        </a:p>
      </dsp:txBody>
      <dsp:txXfrm>
        <a:off x="418833" y="4224139"/>
        <a:ext cx="7257361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7561-6C47-4701-92C5-3FC7A272D1A8}">
      <dsp:nvSpPr>
        <dsp:cNvPr id="0" name=""/>
        <dsp:cNvSpPr/>
      </dsp:nvSpPr>
      <dsp:spPr>
        <a:xfrm>
          <a:off x="93962" y="2376"/>
          <a:ext cx="3207822" cy="1924693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Powołuje członków zespołu egzaminacyjnego (ZE) </a:t>
          </a:r>
          <a:endParaRPr lang="pl-PL" sz="24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50334" y="58748"/>
        <a:ext cx="3095078" cy="1811949"/>
      </dsp:txXfrm>
    </dsp:sp>
    <dsp:sp modelId="{38875855-792B-4F31-BBE4-9288FE3E04F1}">
      <dsp:nvSpPr>
        <dsp:cNvPr id="0" name=""/>
        <dsp:cNvSpPr/>
      </dsp:nvSpPr>
      <dsp:spPr>
        <a:xfrm>
          <a:off x="3382548" y="566953"/>
          <a:ext cx="1083108" cy="795540"/>
        </a:xfrm>
        <a:prstGeom prst="rightArrow">
          <a:avLst>
            <a:gd name="adj1" fmla="val 60000"/>
            <a:gd name="adj2" fmla="val 50000"/>
          </a:avLst>
        </a:prstGeom>
        <a:solidFill>
          <a:srgbClr val="FFFF66"/>
        </a:solidFill>
        <a:ln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 dirty="0"/>
        </a:p>
      </dsp:txBody>
      <dsp:txXfrm>
        <a:off x="3382548" y="726061"/>
        <a:ext cx="844446" cy="477324"/>
      </dsp:txXfrm>
    </dsp:sp>
    <dsp:sp modelId="{6B69D0AA-803F-4B45-AD73-C8729ABC531A}">
      <dsp:nvSpPr>
        <dsp:cNvPr id="0" name=""/>
        <dsp:cNvSpPr/>
      </dsp:nvSpPr>
      <dsp:spPr>
        <a:xfrm>
          <a:off x="4584914" y="2376"/>
          <a:ext cx="3207822" cy="1924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Powołuje zastępcę </a:t>
          </a:r>
          <a:endParaRPr lang="pl-PL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641286" y="58748"/>
        <a:ext cx="3095078" cy="1811949"/>
      </dsp:txXfrm>
    </dsp:sp>
    <dsp:sp modelId="{D282130C-83B3-4108-86E3-93910EC430F8}">
      <dsp:nvSpPr>
        <dsp:cNvPr id="0" name=""/>
        <dsp:cNvSpPr/>
      </dsp:nvSpPr>
      <dsp:spPr>
        <a:xfrm rot="5400000">
          <a:off x="5617110" y="2145185"/>
          <a:ext cx="1143430" cy="795540"/>
        </a:xfrm>
        <a:prstGeom prst="rightArrow">
          <a:avLst>
            <a:gd name="adj1" fmla="val 60000"/>
            <a:gd name="adj2" fmla="val 50000"/>
          </a:avLst>
        </a:prstGeom>
        <a:solidFill>
          <a:srgbClr val="FFFF66"/>
        </a:solidFill>
        <a:ln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500" kern="1200" dirty="0"/>
        </a:p>
      </dsp:txBody>
      <dsp:txXfrm rot="-5400000">
        <a:off x="5950163" y="1971240"/>
        <a:ext cx="477324" cy="904768"/>
      </dsp:txXfrm>
    </dsp:sp>
    <dsp:sp modelId="{14659FD8-889D-40E7-AF3B-D8A7F2DBE89B}">
      <dsp:nvSpPr>
        <dsp:cNvPr id="0" name=""/>
        <dsp:cNvSpPr/>
      </dsp:nvSpPr>
      <dsp:spPr>
        <a:xfrm>
          <a:off x="4584914" y="3196937"/>
          <a:ext cx="3207822" cy="1924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Powołuje zespoły nadzorujące przebieg części pisemnej (ZN)  </a:t>
          </a:r>
          <a:endParaRPr lang="pl-PL" sz="24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641286" y="3253309"/>
        <a:ext cx="3095078" cy="1811949"/>
      </dsp:txXfrm>
    </dsp:sp>
    <dsp:sp modelId="{D0D199D4-4765-436D-BDEA-41E1FADA33B9}">
      <dsp:nvSpPr>
        <dsp:cNvPr id="0" name=""/>
        <dsp:cNvSpPr/>
      </dsp:nvSpPr>
      <dsp:spPr>
        <a:xfrm rot="10789849">
          <a:off x="3390291" y="3768088"/>
          <a:ext cx="1144611" cy="795540"/>
        </a:xfrm>
        <a:prstGeom prst="rightArrow">
          <a:avLst>
            <a:gd name="adj1" fmla="val 60000"/>
            <a:gd name="adj2" fmla="val 50000"/>
          </a:avLst>
        </a:prstGeom>
        <a:solidFill>
          <a:srgbClr val="FFFF66"/>
        </a:solidFill>
        <a:ln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 dirty="0"/>
        </a:p>
      </dsp:txBody>
      <dsp:txXfrm rot="10800000">
        <a:off x="3628952" y="3926844"/>
        <a:ext cx="905949" cy="477324"/>
      </dsp:txXfrm>
    </dsp:sp>
    <dsp:sp modelId="{75CC06D6-A468-42A6-BC40-D1B428A45D73}">
      <dsp:nvSpPr>
        <dsp:cNvPr id="0" name=""/>
        <dsp:cNvSpPr/>
      </dsp:nvSpPr>
      <dsp:spPr>
        <a:xfrm>
          <a:off x="93962" y="3210199"/>
          <a:ext cx="3207822" cy="192469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99"/>
              </a:solidFill>
              <a:latin typeface="Arial Narrow" panose="020B0606020202030204" pitchFamily="34" charset="0"/>
            </a:rPr>
            <a:t>Wyznacza przewodniczących tych zespołów (PZN)</a:t>
          </a:r>
          <a:endParaRPr lang="pl-PL" sz="24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50334" y="3266571"/>
        <a:ext cx="3095078" cy="18119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801089" y="65544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FFC000"/>
        </a:solidFill>
        <a:ln w="19050"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3075704" y="-23715"/>
          <a:ext cx="2900502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Potwierdzenie tożsamości zdających</a:t>
          </a:r>
          <a:endParaRPr lang="pl-PL" sz="2400" kern="1200" dirty="0"/>
        </a:p>
      </dsp:txBody>
      <dsp:txXfrm>
        <a:off x="3132493" y="33074"/>
        <a:ext cx="2786924" cy="1049740"/>
      </dsp:txXfrm>
    </dsp:sp>
    <dsp:sp modelId="{57F25F1A-1D90-46AD-82DD-2CDBA39A1EEC}">
      <dsp:nvSpPr>
        <dsp:cNvPr id="0" name=""/>
        <dsp:cNvSpPr/>
      </dsp:nvSpPr>
      <dsp:spPr>
        <a:xfrm>
          <a:off x="4640048" y="1727263"/>
          <a:ext cx="3884018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Losowanie stanowisk egzaminacyjnych</a:t>
          </a:r>
          <a:endParaRPr lang="pl-PL" sz="2400" kern="1200" dirty="0"/>
        </a:p>
      </dsp:txBody>
      <dsp:txXfrm>
        <a:off x="4696837" y="1784052"/>
        <a:ext cx="3770440" cy="1049740"/>
      </dsp:txXfrm>
    </dsp:sp>
    <dsp:sp modelId="{4E710461-7199-4938-BD8E-793194AC8D8F}">
      <dsp:nvSpPr>
        <dsp:cNvPr id="0" name=""/>
        <dsp:cNvSpPr/>
      </dsp:nvSpPr>
      <dsp:spPr>
        <a:xfrm>
          <a:off x="5091588" y="3390998"/>
          <a:ext cx="2855854" cy="12655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Rozdanie arkuszy egzaminacyjnych i kart odpowiedzi</a:t>
          </a:r>
          <a:endParaRPr lang="pl-PL" sz="2400" kern="1200" dirty="0"/>
        </a:p>
      </dsp:txBody>
      <dsp:txXfrm>
        <a:off x="5153365" y="3452775"/>
        <a:ext cx="2732300" cy="1141962"/>
      </dsp:txXfrm>
    </dsp:sp>
    <dsp:sp modelId="{F1AC1B73-0DE7-4621-85E0-F7607B465DAA}">
      <dsp:nvSpPr>
        <dsp:cNvPr id="0" name=""/>
        <dsp:cNvSpPr/>
      </dsp:nvSpPr>
      <dsp:spPr>
        <a:xfrm>
          <a:off x="505308" y="3455362"/>
          <a:ext cx="2789126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Uzupełnienie kart  odpowiedzi przez zdających</a:t>
          </a:r>
        </a:p>
      </dsp:txBody>
      <dsp:txXfrm>
        <a:off x="562097" y="3512151"/>
        <a:ext cx="2675548" cy="1049740"/>
      </dsp:txXfrm>
    </dsp:sp>
    <dsp:sp modelId="{6C1AB102-B773-452E-A433-0E883A740D02}">
      <dsp:nvSpPr>
        <dsp:cNvPr id="0" name=""/>
        <dsp:cNvSpPr/>
      </dsp:nvSpPr>
      <dsp:spPr>
        <a:xfrm>
          <a:off x="196696" y="1706722"/>
          <a:ext cx="3801585" cy="11193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Zapisanie godziny rozpoczęcia</a:t>
          </a:r>
          <a:b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400" kern="1200" dirty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zakończenia egzaminu</a:t>
          </a:r>
        </a:p>
      </dsp:txBody>
      <dsp:txXfrm>
        <a:off x="251340" y="1761366"/>
        <a:ext cx="3692297" cy="101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2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3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1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963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3482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DA129B0-2C4D-4344-8ACB-84E199139AF2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696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1D670-D2EC-4A85-ABD6-38819ACC0B8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35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Arkusze egzaminacyjne do kwalifikacji w formule 2012 - </a:t>
            </a:r>
            <a:r>
              <a:rPr lang="pl-PL" altLang="pl-PL" b="1" dirty="0"/>
              <a:t>p</a:t>
            </a:r>
            <a:r>
              <a:rPr lang="pl-PL" altLang="pl-PL" b="1" dirty="0">
                <a:solidFill>
                  <a:srgbClr val="FF0000"/>
                </a:solidFill>
              </a:rPr>
              <a:t>ierwsza strona</a:t>
            </a:r>
            <a:r>
              <a:rPr lang="pl-PL" altLang="pl-PL" b="1" baseline="0" dirty="0">
                <a:solidFill>
                  <a:srgbClr val="FF0000"/>
                </a:solidFill>
              </a:rPr>
              <a:t> niebieska,</a:t>
            </a:r>
            <a:r>
              <a:rPr lang="pl-PL" altLang="pl-PL" b="1" baseline="0" dirty="0"/>
              <a:t> </a:t>
            </a:r>
            <a:r>
              <a:rPr lang="pl-PL" altLang="pl-PL" dirty="0"/>
              <a:t>w formule 2017 – </a:t>
            </a:r>
            <a:r>
              <a:rPr lang="pl-PL" altLang="pl-PL" b="1" dirty="0">
                <a:solidFill>
                  <a:srgbClr val="FF0000"/>
                </a:solidFill>
              </a:rPr>
              <a:t>żółta.</a:t>
            </a:r>
            <a:endParaRPr lang="pl-PL" altLang="pl-PL" dirty="0">
              <a:solidFill>
                <a:srgbClr val="FF0000"/>
              </a:solidFill>
            </a:endParaRPr>
          </a:p>
        </p:txBody>
      </p:sp>
      <p:sp>
        <p:nvSpPr>
          <p:cNvPr id="7885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5325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4F892DA-546D-4362-9EF8-5ADBF572619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885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634C9-23C2-400F-BA46-1070D4059349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78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Komunikat Dyrektora CKE z dnia 20</a:t>
            </a:r>
            <a:r>
              <a:rPr lang="pl-PL" altLang="pl-PL" baseline="0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sierpnia</a:t>
            </a: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2020</a:t>
            </a:r>
            <a:r>
              <a:rPr lang="pl-PL" altLang="pl-PL" baseline="0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r. </a:t>
            </a: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sprawie harmonogramu przeprowadzania egzaminu potwierdzającego kwalifikacje w zawodzie  oraz egzaminu eksternistycznego w 2021 r., który ukazuje się w BIP-</a:t>
            </a:r>
            <a:r>
              <a:rPr lang="pl-PL" altLang="pl-PL" dirty="0" err="1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ie</a:t>
            </a: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 stronie CKE do 20 sierpnia roku poprzedzającego rok, w którym odbędzie się egzamin.</a:t>
            </a:r>
          </a:p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Godziny rozpoczęcia części pisemnej i praktycznej egzaminu, model i czas trwania części praktycznej egzaminu z zakresu kwalifikacji zgodnie z PP 2012, PP2017 i PP</a:t>
            </a:r>
            <a:r>
              <a:rPr lang="pl-PL" altLang="pl-PL" baseline="0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znajdują się w </a:t>
            </a:r>
            <a:r>
              <a:rPr lang="pl-PL" altLang="pl-PL" b="1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Informacji o sposobie przeprowadzenia i organizacji egzaminu zawodowego w roku szkolnym 2020/21</a:t>
            </a:r>
            <a:r>
              <a:rPr lang="pl-PL" altLang="pl-PL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lvl="1" algn="just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lvl="1" algn="just" eaLnBrk="1" hangingPunct="1">
              <a:lnSpc>
                <a:spcPct val="108000"/>
              </a:lnSpc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Zdający może przystąpić w danej sesji do egzaminu z zakresu 2–3 kwalifikacji, jeżeli ustalono dla nich różne godziny rozpoczęcia lub egzamin jest przeprowadzany w formie elektronicznej.</a:t>
            </a:r>
          </a:p>
          <a:p>
            <a:pPr marL="88900" lvl="1" algn="just" eaLnBrk="1" hangingPunct="1">
              <a:lnSpc>
                <a:spcPct val="108000"/>
              </a:lnSpc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Nie planujemy egzaminu na komputerze 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tej samej sali dla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Formuły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2017 i 2019. Egzaminu na komputerze dla Formuły 2012 od sesji styczeń-luty 2021 </a:t>
            </a:r>
            <a:r>
              <a:rPr lang="pl-PL" altLang="pl-PL" baseline="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nie przeprowadza się.</a:t>
            </a: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PZE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, nie później niż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na miesiąc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terminem egzaminu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b="0" dirty="0">
                <a:solidFill>
                  <a:srgbClr val="000099"/>
                </a:solidFill>
                <a:latin typeface="Arial Narrow" panose="020B0606020202030204" pitchFamily="34" charset="0"/>
              </a:rPr>
              <a:t>potwierdzającego kwalifikacje w zawodzie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(do 21</a:t>
            </a:r>
            <a:r>
              <a:rPr lang="pl-PL" altLang="pl-PL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maja 2021</a:t>
            </a: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 r.),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powołuje członków zespołu egzaminacyjnego (ZE) oraz może powołać zastępcę lub zastępców przewodniczącego tego zespołu (</a:t>
            </a:r>
            <a:r>
              <a:rPr lang="pl-PL" alt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Z</a:t>
            </a:r>
            <a:r>
              <a:rPr lang="pl-PL" altLang="pl-PL" b="1" dirty="0">
                <a:latin typeface="Arial Narrow" panose="020B0606020202030204" pitchFamily="34" charset="0"/>
              </a:rPr>
              <a:t>ałącznik 5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PZE,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nie później niż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na miesiąc przed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terminem egzaminu, spośród członków ZE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powołuje zespoły nadzorujące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przebieg części pisemnej egzaminu (ZN) (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Załącznik 5a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).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Jeżeli PZN lub członek tego zespołu z powodu choroby lub innych ważnych przyczyn nie mogą wziąć udziału w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egzaminie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PZE powołuje w zastępstwie innego PZN lub członka tego zespołu.</a:t>
            </a: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przypadku gdy w sali egzaminacyjnej jest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więcej niż 30 zdających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liczbę członków zespołu nadzorującego zwiększa się o jedną osobę na każdych kolejnych 25 zdających</a:t>
            </a:r>
          </a:p>
          <a:p>
            <a:pPr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Jeżeli podmiotem prowadzącym KKZ jest szkoła/placówka/centrum – skład ZN ustala się jak w szkole/placówce/centrum.</a:t>
            </a:r>
          </a:p>
        </p:txBody>
      </p:sp>
      <p:sp>
        <p:nvSpPr>
          <p:cNvPr id="8294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6144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43001C3-EF26-4ED9-AB3F-3F262A570CF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29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F4AD9-DEF6-4780-AFE8-FFE1B1CD94F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26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Zdający zamieszcza na karcie odpowiedzi oznaczenie kwalifikacji, wersję arkusza, datę urodzenia, PESEL, a w przypadku braku numeru PESEL – serię i numer paszportu lub innego dokumentu.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Czas trwania części pisemnej rozpoczyna się z chwilą zapisania w widocznym miejscu przez PZN czasu rozpoczęcia i zakończenia pracy zdających.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Komunikat dyrektora Centralnej Komisji Egzaminacyjnej  </a:t>
            </a:r>
            <a:r>
              <a:rPr lang="pl-PL" altLang="pl-PL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sprawie materiałów i przyborów pomocniczych</a:t>
            </a: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z których mogą korzystać zdający w części pisemnej egzaminu potwierdzającego kwalifikacje w zawodzie w sesji</a:t>
            </a:r>
            <a:r>
              <a:rPr lang="pl-PL" altLang="pl-PL" baseline="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styczeń- luty 2021.</a:t>
            </a: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W uzasadnionych przypadkach PZN może zezwolić zdającemu na opuszczenie sali egzaminacyjnej po zapewnieniu warunków wykluczających możliwość kontaktowania się zdającego z innymi osobami, z wyjątkiem osób udzielających pomocy medycznej.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Operator systemu nie wchodzi w skład ZN.</a:t>
            </a: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Specjaliści z zakresu danego rodzaju niepełnosprawności, niedostosowania społecznego lub zagrożenia niedostosowaniem społecznym nie mogą być jednocześnie członkami zespołu nadzorującego.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latin typeface="Arial Narrow" panose="020B0606020202030204" pitchFamily="34" charset="0"/>
              </a:rPr>
              <a:t>PZE może zawiesić egzamin.</a:t>
            </a: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Należy sprawdzić w obecności zdających poprawność zamieszczenia na karcie odpowiedzi oznaczenia kwalifikacji, wersji arkusza egzaminacyjnego, daty urodzenia oraz numeru PESEL.</a:t>
            </a:r>
          </a:p>
          <a:p>
            <a:pPr defTabSz="912813"/>
            <a:endParaRPr lang="pl-PL" altLang="pl-PL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defTabSz="912813"/>
            <a:r>
              <a:rPr lang="pl-PL" altLang="pl-PL" dirty="0">
                <a:solidFill>
                  <a:srgbClr val="00B050"/>
                </a:solidFill>
                <a:latin typeface="Arial Narrow" panose="020B0606020202030204" pitchFamily="34" charset="0"/>
              </a:rPr>
              <a:t>Arkusze egzaminacyjne do części pisemnej oraz karty odpowiedzi będą pakowane w </a:t>
            </a:r>
            <a:r>
              <a:rPr lang="pl-PL" altLang="pl-PL" b="1" dirty="0">
                <a:solidFill>
                  <a:srgbClr val="00B050"/>
                </a:solidFill>
                <a:latin typeface="Arial Narrow" panose="020B0606020202030204" pitchFamily="34" charset="0"/>
              </a:rPr>
              <a:t>odrębne przeźroczyste koperty </a:t>
            </a:r>
            <a:r>
              <a:rPr lang="pl-PL" altLang="pl-PL" dirty="0">
                <a:solidFill>
                  <a:srgbClr val="00B050"/>
                </a:solidFill>
                <a:latin typeface="Arial Narrow" panose="020B0606020202030204" pitchFamily="34" charset="0"/>
              </a:rPr>
              <a:t>bezpieczne</a:t>
            </a:r>
          </a:p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</a:rPr>
              <a:pPr/>
              <a:t>17</a:t>
            </a:fld>
            <a:endParaRPr lang="pl-PL" altLang="pl-PL">
              <a:solidFill>
                <a:srgbClr val="000000"/>
              </a:solidFill>
              <a:latin typeface="Source Sans Pro Ligh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06.05.2021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pl-PL" altLang="pl-PL" dirty="0"/>
              <a:t>Operatorzy systemu odpowiedzialni za przygotowanie indywidualnych stanowisk egzaminacyjnych wspomaganych elektronicznie oraz za obsługę elektronicznego systemu przeprowadzania egzaminu </a:t>
            </a:r>
            <a:r>
              <a:rPr lang="pl-PL" altLang="pl-PL" dirty="0">
                <a:solidFill>
                  <a:srgbClr val="FF0000"/>
                </a:solidFill>
              </a:rPr>
              <a:t>nie otrzymają wynagrodzenia.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6F4B1D4-09DF-4F02-BF0F-8DA5A895B41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70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70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76B4B-DF0E-4F08-84E5-67E4D9FE881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48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20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Stanowisko egzaminacyjne powinno być przygotowane z uwzględnieniem warunków realizacji kształcenia w danym zawodzie określonych w podstawie programowej.</a:t>
            </a:r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78EE37F-8EB4-4321-9352-19B9FA0F7994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01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01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91C75-B5D6-4E5D-AB6C-3F375CDFAA9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365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PZE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, nie później niż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na miesiąc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terminem egzaminu, powołuje członków zespołu egzaminacyjnego (ZE) oraz może powołać zastępcę lub zastępców przewodniczącego tego zespołu – (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Załącznik 5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), 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PZE,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nie później niż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na miesiąc przed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terminem egzaminu, spośród członków ZE,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powołuje zespoły nadzorujące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przebieg części praktycznej egzaminu potwierdzającego kwalifikacje w zawodzie (ZN) – (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Załącznik 5b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Jeżeli podmiotem prowadzącym KKZ jest szkoła/placówka/centrum – skład ZN ustala się jak w szkole/placówce/centrum.</a:t>
            </a:r>
          </a:p>
        </p:txBody>
      </p:sp>
      <p:sp>
        <p:nvSpPr>
          <p:cNvPr id="921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98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445EADC-4451-4CB3-85C9-E12293C26FC9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21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40B20-3A28-44E3-AFD4-1D081F4EAEA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556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Egzaminator wchodzi w skład ZN.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A"/>
              </a:buClr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Egzaminatorem  nie może być nauczyciel lub instruktor praktycznej nauki zawodu zatrudniony w szkole/placówce/centrum w której jest przeprowadzany egzamin.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Jeżeli podmiotem prowadzącym KKZ jest szkoła/placówka/centrum – skład ZN ustala się jak w szkole/ placówce/centrum.</a:t>
            </a:r>
          </a:p>
        </p:txBody>
      </p:sp>
      <p:sp>
        <p:nvSpPr>
          <p:cNvPr id="931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6D6C3C0-4422-4C2D-A2ED-43D650B40CAC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31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F59D9-22E7-4CB4-8327-8AEFCAB8C86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774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Część praktyczna egzaminu zawodowego rozpoczyna się o godzinie określonej w komunikacie Dyrektora CKE. 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Komunikat dyrektora Centralnej Komisji Egzaminacyjnej </a:t>
            </a:r>
            <a:r>
              <a:rPr lang="pl-PL" alt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w sprawie materiałów i przyborów pomocniczych</a:t>
            </a: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, z których mogą korzystać zdający w części praktycznej egzaminu potwierdzającego kwalifikacje w zawodzie w sesji czerwiec</a:t>
            </a:r>
            <a:r>
              <a:rPr lang="pl-PL" altLang="pl-PL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-lipiec</a:t>
            </a: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 2021 r.</a:t>
            </a: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Czas trwania części praktycznej rozpoczyna się z chwilą zapisania w widocznym miejscu przez PZN czasu rozpoczęcia i zakończenia pracy zdających.</a:t>
            </a: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D i DK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Zdający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pozostawiają na swoich stanowiskach egzaminacyjnych arkusze egzaminacyjne i dokumentację oraz opuszczają salę egzaminacyjną.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ZN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pakuje w sali egzaminacyjnej arkusze egzaminacyjne i dokumentację do zwrotnych kopert, które zakleja w obecności przedstawiciela zdających.</a:t>
            </a:r>
          </a:p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W i WK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Zdający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pozostawiają na swoich stanowiskach egzaminacyjnych rezultaty końcowe oraz związaną z nimi dokumentację i opuszczają salę egzaminacyjną.</a:t>
            </a:r>
          </a:p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Egzaminator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w obecności PZN ocenia jakość rezultatu końcowego i wypełnia karty oceny zdających.</a:t>
            </a:r>
          </a:p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Protokoły zbiorcze z przebiegu części praktycznej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egzaminu potwierdzającego kwalifikacje w zawodzie – należy sporządzić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oddzielnie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dla: a) </a:t>
            </a:r>
            <a:r>
              <a:rPr lang="pl-PL" altLang="pl-PL" u="sng" dirty="0">
                <a:solidFill>
                  <a:srgbClr val="000099"/>
                </a:solidFill>
                <a:latin typeface="Arial Narrow" panose="020B0606020202030204" pitchFamily="34" charset="0"/>
              </a:rPr>
              <a:t>każdej szkoły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w zespole szkół, b) </a:t>
            </a:r>
            <a:r>
              <a:rPr lang="pl-PL" altLang="pl-PL" u="sng" dirty="0">
                <a:solidFill>
                  <a:srgbClr val="000099"/>
                </a:solidFill>
                <a:latin typeface="Arial Narrow" panose="020B0606020202030204" pitchFamily="34" charset="0"/>
              </a:rPr>
              <a:t>każdej kwalifikacji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 w danej szkole.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W sytuacji gdy zdający są nieobecni na egzaminie należy wypełnić i odesłać do OKE w Jaworznie: wykaz zdających, protokół zbiorczy, niewykorzystane arkusze egzaminacyjne.</a:t>
            </a:r>
          </a:p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</a:t>
            </a:r>
            <a:r>
              <a:rPr lang="pl-PL" altLang="pl-PL" b="1" baseline="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sierpnia </a:t>
            </a:r>
            <a:r>
              <a:rPr lang="pl-PL" altLang="pl-PL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r</a:t>
            </a:r>
            <a:r>
              <a:rPr lang="pl-PL" altLang="pl-PL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OKE przekaże dyrektorowi szkoły/placówki/centrum, w której uczniowie/słuchacze zdawali część pisemną egzaminu wyniki egzaminu, świadectwa potwierdzające kwalifikacje w zawodzie/certyfikaty kwalifikacji zawodowych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dyplomy potwierdzające kwalifikacje zawodowe/dyplomy zawodowe zdających.</a:t>
            </a:r>
          </a:p>
        </p:txBody>
      </p:sp>
      <p:sp>
        <p:nvSpPr>
          <p:cNvPr id="901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625DBB6-B01A-4FEC-A754-C2F2AC0D5110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728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72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2F38D-B4BF-45CE-9EE0-8575A42F39C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563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Absolwentom szkoły prowadzącej kształcenie zawodowe, którzy w danym roku szkolnym otrzymali świadectwo ukończenia tej szkoły oraz świadectwo/certyfikat potwierdzające ostatnią kwalifikację wyodrębnioną w  zawodzie, w którym kształci ta szkoła, dyplom wydaje się na podstawie przekazanego przez dyrektora tej szkoły do komisji okręgowej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wykazu absolwentów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.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Na wykazie absolwentów powinni zostać wymienieni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wszyscy absolwenci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,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 którzy ukończyli szkołę danego dnia w danym zawodzie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, niezależnie od tego, czy posiadają wszystkie świadectwa/certyfikaty potwierdzające kwalifikacje wyodrębnione w tym zawodzie.</a:t>
            </a:r>
          </a:p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Wykaz dyrektor szkoły przekazuje okręgowej komisji w terminie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7 dni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od dnia zakończenia rocznych zajęć dydaktyczno-wychowawczych. 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Dla osób, które: - przystąpiły do egzaminu jako absolwenci kwalifikacyjnego kursu zawodowego (KKZ) i uzyskały świadectwo/certyfikat, - przystąpiły do egzaminu w kwalifikacjach w trybie eksternistycznym i uzyskały świadectwo, oraz dla absolwentów szkół ponownie przystępujących, którzy uzyskali świadectwo/dyplom, wydaje się na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wniosek osoby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spełniającej warunki opisane w rozporządzeniu złożony do dyrektora komisji okręgowej, który wydał świadectwo/certyfikat kwalifikacji zawodowych potwierdzające ostatnią kwalifikację wyodrębnioną w danym zawodzie.</a:t>
            </a:r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804FBAB-E04C-48E7-A4BB-1BF25D7E7DA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830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831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C5710-2A21-4646-B67D-26F46DF974A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42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Absolwenci mogą dwa razy bezpłatnie zdawać egzamin. Przy trzecim i kolejnych wnoszą opłatę.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Opłata za egzamin wynosi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222,53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 i dotyczy całości egzaminu.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Osoba, która przystąpiła do egzaminu i nie zdała części pisemnej albo praktycznej tego egzaminu,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przystępując ponownie do tej części egzaminu, wnosi opłatę w wysokości: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 przystąpienie do części pisemnej 1/3 opłaty: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74,18 zł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 przystąpienie do części praktycznej 2/3 opłaty: 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148,35 zł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38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60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4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45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88E3C67-21AE-49DE-A6CD-661D2412C73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270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271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CB489-79C2-41FC-B652-6786DF29A3E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346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</a:rPr>
              <a:pPr/>
              <a:t>40</a:t>
            </a:fld>
            <a:endParaRPr lang="pl-PL" altLang="pl-PL">
              <a:solidFill>
                <a:srgbClr val="000000"/>
              </a:solidFill>
              <a:latin typeface="Source Sans Pro Ligh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06.05.2021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Zleceniobiorca nie może wykonywać pracy w okresie nie objętym umową, ale zawieranie umowy na całą sesję i zgłaszanie Zleceniobiorcy do ZUS na okres kilku miesięcy, jeżeli faktycznie wykonuje on pracę przez kilka dni, też jest nieprawidłowe i niezgodne ze stanem faktycznym. Należy pamiętać, aby rachunek miał przypisany ten numer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</a:rPr>
              <a:t> umowy, której dotyczy (zwłaszcza w sytuacji, kiedy egzaminator, asystent techniczny lub pomoc techniczna podpisuje kilka umów w różnych ośrodkach egzaminacyjnych)</a:t>
            </a: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46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47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0563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Ważne, aby pamiętać przy wypełnianiu rachunku do umowy o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złożeniu </a:t>
            </a:r>
            <a:r>
              <a:rPr lang="pl-PL" altLang="pl-PL" b="1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podpisu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dwóch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miejscach: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pod „danymi zleceniobiorcy” oraz pod „rachunkiem”.</a:t>
            </a: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407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Zgodnie z nowym rozporządzeniem dotyczącym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egzaminu zawodowego OKE w Jaworznie nie zawiera umów z osobami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przygotowującymi stanowiska egzaminacyjne do egzaminu w formie </a:t>
            </a:r>
            <a:r>
              <a:rPr lang="pl-PL" altLang="pl-PL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dk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Dla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egzaminu w formule 2012 osobą przygotowującą stanowiska egzaminacyjne dla modelu w/</a:t>
            </a:r>
            <a:r>
              <a:rPr lang="pl-PL" altLang="pl-PL" baseline="0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wk</a:t>
            </a:r>
            <a:r>
              <a:rPr lang="pl-PL" altLang="pl-PL" baseline="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jest pomoc techniczna (zgodnie ze wzorem umowy), dla egzaminu w formule 2017 – asystent techniczny (zgodnie ze wzorem umowy). Sposób przeliczenia godzin wykonywania pracy przez ww. osoby nie ulega zmianie.</a:t>
            </a: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822325" y="725488"/>
            <a:ext cx="3976688" cy="29829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/>
              <a:t>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4992A09-3548-45FF-BD7E-7964EA19D0AE}" type="datetime1">
              <a:rPr lang="pl-PL" smtClean="0"/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3421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05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Nie obowiązuje żaden inny druk potwierdzenia poza wygenerowanym w </a:t>
            </a:r>
            <a:r>
              <a:rPr lang="pl-PL" altLang="pl-PL" i="1" dirty="0">
                <a:solidFill>
                  <a:srgbClr val="000099"/>
                </a:solidFill>
                <a:latin typeface="Arial Narrow" panose="020B0606020202030204" pitchFamily="34" charset="0"/>
              </a:rPr>
              <a:t>Serwisie dla dyrektorów 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w zakładce </a:t>
            </a:r>
            <a:r>
              <a:rPr lang="pl-PL" altLang="pl-PL" i="1" dirty="0" err="1">
                <a:solidFill>
                  <a:srgbClr val="000099"/>
                </a:solidFill>
                <a:latin typeface="Arial Narrow" panose="020B0606020202030204" pitchFamily="34" charset="0"/>
              </a:rPr>
              <a:t>potw</a:t>
            </a:r>
            <a:r>
              <a:rPr lang="pl-PL" altLang="pl-PL" i="1" dirty="0">
                <a:solidFill>
                  <a:srgbClr val="000099"/>
                </a:solidFill>
                <a:latin typeface="Arial Narrow" panose="020B0606020202030204" pitchFamily="34" charset="0"/>
              </a:rPr>
              <a:t>. udziału w egz. K213</a:t>
            </a: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.</a:t>
            </a: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i="0" dirty="0">
                <a:solidFill>
                  <a:srgbClr val="000099"/>
                </a:solidFill>
                <a:latin typeface="Arial Narrow" panose="020B0606020202030204" pitchFamily="34" charset="0"/>
              </a:rPr>
              <a:t>W przypadku potwierdzenia udziału w egzaminie pomocy technicznej/asystenta technicznego należy najpierw, tj. przed</a:t>
            </a:r>
            <a:r>
              <a:rPr lang="pl-PL" altLang="pl-PL" i="0" baseline="0" dirty="0">
                <a:solidFill>
                  <a:srgbClr val="000099"/>
                </a:solidFill>
                <a:latin typeface="Arial Narrow" panose="020B0606020202030204" pitchFamily="34" charset="0"/>
              </a:rPr>
              <a:t> wskazaniem z listy rozwijalnej terminu, wpisać we właściwym okienku (pod symbolem kwalifikacji) liczbę przygotowanych stanowisk.</a:t>
            </a: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7050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4668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57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5732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822325" y="725488"/>
            <a:ext cx="3976688" cy="29829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/>
              <a:t>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4992A09-3548-45FF-BD7E-7964EA19D0AE}" type="datetime1">
              <a:rPr lang="pl-PL" smtClean="0"/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4979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6740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9029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49D72E57-B34B-4D9A-84CC-9B927E9A098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67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0B949-63ED-4EE8-9101-E06CDF6D8683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0237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1187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31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2CF4EE2-D125-4B5A-97E3-92EDF4D1F17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87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503-7AA3-4303-B35A-4EB6832377F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357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1187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31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2CF4EE2-D125-4B5A-97E3-92EDF4D1F17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87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503-7AA3-4303-B35A-4EB6832377F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1516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1187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31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2CF4EE2-D125-4B5A-97E3-92EDF4D1F17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87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503-7AA3-4303-B35A-4EB6832377F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817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2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7462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19" y="3340565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5665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D502A53-C4B0-45A8-B1CC-1987427FCEF9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390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391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E3CEA-FF78-4B96-988D-ADD01F0611C3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5888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2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Czas trwania części egzaminu określa Informator.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Komunikat Dyrektora CKE z dnia </a:t>
            </a:r>
            <a:r>
              <a:rPr lang="pl-PL" altLang="pl-PL" sz="1400" dirty="0">
                <a:solidFill>
                  <a:srgbClr val="92D050"/>
                </a:solidFill>
                <a:latin typeface="Arial Narrow" panose="020B0606020202030204" pitchFamily="34" charset="0"/>
              </a:rPr>
              <a:t>12 kwietnia 2019 </a:t>
            </a: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r. w sprawie wykazu olimpiad tematycznych i turniejów związanych z wybranym przedmiotem lub dziedziną wiedzy, których laureaci/finaliści są zwolnieni z części pisemnej egzaminu potwierdzającego kwalifikacje w zawodzie w roku szkolnym 20/21 na podstawie </a:t>
            </a:r>
            <a:r>
              <a:rPr lang="pl-PL" altLang="pl-PL" sz="1400" b="1" dirty="0">
                <a:solidFill>
                  <a:srgbClr val="008000"/>
                </a:solidFill>
                <a:latin typeface="Arial Narrow" panose="020B0606020202030204" pitchFamily="34" charset="0"/>
              </a:rPr>
              <a:t>ZAŚWIADCZENIA</a:t>
            </a: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Zdający, który przystąpił do egzaminu i nie uzyskał wymaganej liczby punktów z jednej części (lub unieważniono mu egzamin/nie przystąpił w terminie), może przystąpić do egzaminu w kolejnych terminach jego przeprowadzania przez okres kolejnych </a:t>
            </a:r>
            <a:r>
              <a:rPr lang="pl-PL" altLang="pl-PL" sz="1400" b="1" dirty="0">
                <a:solidFill>
                  <a:srgbClr val="008000"/>
                </a:solidFill>
                <a:latin typeface="Arial Narrow" panose="020B0606020202030204" pitchFamily="34" charset="0"/>
              </a:rPr>
              <a:t>5 lat</a:t>
            </a: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, licząc od przystąpienia do tej części po raz pierwszy. </a:t>
            </a:r>
            <a:r>
              <a:rPr lang="pl-PL" altLang="pl-PL" sz="1400" b="1" dirty="0">
                <a:solidFill>
                  <a:srgbClr val="008000"/>
                </a:solidFill>
                <a:latin typeface="Arial Narrow" panose="020B0606020202030204" pitchFamily="34" charset="0"/>
              </a:rPr>
              <a:t>POTEM ZDAJE EGZAMIN W PEŁNYM ZAKRESIE</a:t>
            </a: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>
                <a:solidFill>
                  <a:srgbClr val="008000"/>
                </a:solidFill>
                <a:latin typeface="Arial Narrow" panose="020B0606020202030204" pitchFamily="34" charset="0"/>
              </a:rPr>
              <a:t>Absolwent przystępujący do egzaminu po raz 3. i kolejny płaci za egzamin jak ekstern.</a:t>
            </a: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0152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oke.jaworzno.pl/www3/wp-content/uploads/ez/2020/Procedura_wydawania_dyplomow.pdf" TargetMode="Externa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emf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hyperlink" Target="https://cke.gov.pl/images/_EGZAMIN_ZAWODOWY/Formula_2019/Informatory/2021-2023/6.2021_%20PP2019_Informacja_o_EZ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9.png"/><Relationship Id="rId10" Type="http://schemas.openxmlformats.org/officeDocument/2006/relationships/hyperlink" Target="https://cke.gov.pl/images/_KOMUNIKATY/5_2021_PP2017_Informacja_o_EPKwZ.PDF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emf"/><Relationship Id="rId14" Type="http://schemas.openxmlformats.org/officeDocument/2006/relationships/hyperlink" Target="https://cke.gov.pl/images/_KOMUNIKATY/4_2021_PP2012-Informacja-o-EPKwZ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5450" y="2372264"/>
            <a:ext cx="8416925" cy="3000601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POTWIERDZAJĄCY KWALIFIKACJE </a:t>
            </a: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 ZAWODZIE</a:t>
            </a: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ZAWODOWY</a:t>
            </a: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sesja</a:t>
            </a:r>
            <a:b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czerwiec-lipiec 2021</a:t>
            </a:r>
            <a:br>
              <a:rPr lang="pl-PL" altLang="pl-PL" sz="3600" dirty="0">
                <a:solidFill>
                  <a:srgbClr val="000099"/>
                </a:solidFill>
              </a:rPr>
            </a:br>
            <a:br>
              <a:rPr lang="pl-PL" altLang="pl-PL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273050" y="3738805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E857C67-81D9-4398-8667-C78D045400C1}"/>
              </a:ext>
            </a:extLst>
          </p:cNvPr>
          <p:cNvCxnSpPr>
            <a:cxnSpLocks/>
          </p:cNvCxnSpPr>
          <p:nvPr/>
        </p:nvCxnSpPr>
        <p:spPr>
          <a:xfrm>
            <a:off x="1314450" y="2271955"/>
            <a:ext cx="65341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362" y="555524"/>
            <a:ext cx="7886700" cy="4311358"/>
          </a:xfrm>
        </p:spPr>
        <p:txBody>
          <a:bodyPr rtlCol="0" anchor="ctr"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EGZAMINU</a:t>
            </a:r>
            <a:b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Formuła 2012:       </a:t>
            </a: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 czerwca 2021 r.</a:t>
            </a:r>
            <a:b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Formuła 2017:       </a:t>
            </a: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 czerwca 2021 r.</a:t>
            </a:r>
            <a:b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Formuła 2019:       </a:t>
            </a: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8-12 czerwca 2021 r.</a:t>
            </a:r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E86DE2-60DD-408A-B4BF-5F9B49DDE72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73049" y="2522031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EGZAMINU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416116"/>
            <a:ext cx="7886700" cy="2349420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None/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Formuły 2012 ustalono dla każdej kwalifikacji:</a:t>
            </a:r>
          </a:p>
          <a:p>
            <a:pPr marL="625475" lvl="1" indent="-173038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jedną godzinę egzaminu – egzamin tylko z wykorzystaniem arkuszy i kart odpowiedzi</a:t>
            </a: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jedną godzinę rozpoczęcia egzaminu – egzamin z wykorzystaniem arkuszy</a:t>
            </a:r>
            <a:b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60184" y="4020752"/>
            <a:ext cx="7886700" cy="9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sześć godzin przeprowadzenia egzaminu z przesunięciem co 30 minut – egzamin tylko w formie elektronicznej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73155"/>
              </p:ext>
            </p:extLst>
          </p:nvPr>
        </p:nvGraphicFramePr>
        <p:xfrm>
          <a:off x="753628" y="5070141"/>
          <a:ext cx="7646270" cy="828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34975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9:00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9:30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11:30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15:00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18:00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19:00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19:30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ZADANIA 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00892" y="1619794"/>
          <a:ext cx="7886700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PZE – JEDEN MIESIĄC</a:t>
            </a:r>
            <a:r>
              <a:rPr lang="pl-PL" altLang="pl-P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PRZED</a:t>
            </a:r>
            <a:r>
              <a:rPr lang="pl-PL" altLang="pl-P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TERMINEM EGZAMINU</a:t>
            </a:r>
            <a:endParaRPr lang="pl-PL" altLang="pl-PL" b="1">
              <a:solidFill>
                <a:srgbClr val="355D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33413" y="1245094"/>
          <a:ext cx="7886700" cy="513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633913" y="2337212"/>
            <a:ext cx="3868737" cy="372745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pl-PL" altLang="pl-PL"/>
          </a:p>
        </p:txBody>
      </p:sp>
      <p:sp>
        <p:nvSpPr>
          <p:cNvPr id="6041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7044509" y="6267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792517-E11E-43A1-845B-F926C26FE91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33413" y="180975"/>
            <a:ext cx="7886700" cy="13255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- SKŁAD ZN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332325"/>
            <a:ext cx="2738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241837"/>
            <a:ext cx="24241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011900"/>
            <a:ext cx="129063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3054762"/>
            <a:ext cx="1238250" cy="1022350"/>
          </a:xfrm>
        </p:spPr>
      </p:pic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4808538" y="2649950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3525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PZN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61950" y="4215225"/>
            <a:ext cx="228758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</a:t>
            </a: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zatrudniony w szkole/placówce /centrum, w której jest przeprowadzana część pisemna egzaminu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</a:t>
            </a:r>
            <a:r>
              <a:rPr lang="pl-PL" sz="1400" b="1" dirty="0">
                <a:solidFill>
                  <a:srgbClr val="000099"/>
                </a:solidFill>
                <a:latin typeface="Arial Narrow" panose="020B0606020202030204" pitchFamily="34" charset="0"/>
              </a:rPr>
              <a:t>nie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sz="1400" b="1" dirty="0">
                <a:solidFill>
                  <a:srgbClr val="000099"/>
                </a:solidFill>
                <a:latin typeface="Arial Narrow" panose="020B0606020202030204" pitchFamily="34" charset="0"/>
              </a:rPr>
              <a:t>prowadzi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 ze zdającymi zajęć edukacyjnych objętych danym egzaminem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latin typeface="+mn-lt"/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51156" y="4254912"/>
            <a:ext cx="192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</a:t>
            </a: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zatrudniony w innej szkole/placówce/centrum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2566988" y="2618200"/>
            <a:ext cx="143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4749800" y="4254912"/>
            <a:ext cx="1712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PRACOWNIK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- upoważniony przez dany podmiot  prowadzący KKZ lub pracodawcę</a:t>
            </a: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688975" y="2642012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3525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PZN</a:t>
            </a:r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6946900" y="2637250"/>
            <a:ext cx="143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37312"/>
            <a:ext cx="87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118262"/>
            <a:ext cx="8731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6946900" y="4254912"/>
            <a:ext cx="18002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PRACOWNIK</a:t>
            </a: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upoważniony przez dany podmiot  prowadzący KKZ lub pracodawcę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latin typeface="+mn-lt"/>
              <a:cs typeface="+mn-cs"/>
            </a:endParaRPr>
          </a:p>
        </p:txBody>
      </p:sp>
      <p:sp>
        <p:nvSpPr>
          <p:cNvPr id="25" name="Prostokąt 24"/>
          <p:cNvSpPr>
            <a:spLocks noChangeArrowheads="1"/>
          </p:cNvSpPr>
          <p:nvPr/>
        </p:nvSpPr>
        <p:spPr bwMode="auto">
          <a:xfrm>
            <a:off x="5278438" y="5626512"/>
            <a:ext cx="2770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co najmniej jeden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 zajęć edukacyjnych ze zdającymi</a:t>
            </a:r>
            <a:endParaRPr lang="pl-PL" altLang="pl-PL" sz="1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85763" y="6230775"/>
            <a:ext cx="836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W 2021 r. w przypadku braku możliwości powołania nauczycieli zatrudnionych w szkole/placówce/centrum można powołać inne osoby - Informacja o sposobie organizacji i przeprowadzania egzaminu … w roku szkolnym 2020/2021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3" grpId="0"/>
      <p:bldP spid="2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PISEMNEJ EGZAMINU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PRZED EGZAMINEM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09171"/>
              </p:ext>
            </p:extLst>
          </p:nvPr>
        </p:nvGraphicFramePr>
        <p:xfrm>
          <a:off x="633845" y="1652497"/>
          <a:ext cx="8175858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PISEMNEJ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W CZASIE EGZAMINU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/>
              <a:t>17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PISEMNEJ EGZAMINU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PO ZAKOŃCZENIU EGZAMINU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47713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EGZAMINU W FORMIE ELEKTRONICZNEJ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087"/>
              </p:ext>
            </p:extLst>
          </p:nvPr>
        </p:nvGraphicFramePr>
        <p:xfrm>
          <a:off x="633845" y="1915063"/>
          <a:ext cx="7886700" cy="461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1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C6F00F-0F0A-44D2-8074-CD9D1547A1C1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166712"/>
            <a:ext cx="788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CZĘŚĆ PRAKTYCZNA EGZAMINU</a:t>
            </a:r>
            <a:endParaRPr lang="pl-PL" altLang="pl-PL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47450" y="156267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>
            <a:extLst>
              <a:ext uri="{FF2B5EF4-FFF2-40B4-BE49-F238E27FC236}">
                <a16:creationId xmlns:a16="http://schemas.microsoft.com/office/drawing/2014/main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588399" y="3478467"/>
            <a:ext cx="7995163" cy="295614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tabLst>
                <a:tab pos="806450" algn="l"/>
              </a:tabLst>
              <a:defRPr/>
            </a:pP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FORMUŁA 2019</a:t>
            </a: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Termin główny:</a:t>
            </a:r>
            <a:b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  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 czerwca 2021 r. 		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model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</a:t>
            </a:r>
            <a:b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  od 11 do 21 czerwca 2021 r.	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 model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b="1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dk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w i </a:t>
            </a:r>
            <a:r>
              <a:rPr lang="pl-PL" altLang="pl-PL" sz="2200" b="1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wk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według harmonogramu</a:t>
            </a:r>
            <a:br>
              <a:rPr lang="pl-PL" altLang="pl-PL" sz="24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pl-PL" altLang="pl-PL" sz="1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Termin dodatkowy:</a:t>
            </a:r>
            <a:b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        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 czerwca 2021 r.     	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model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</a:t>
            </a:r>
            <a:b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        1-2 lipca 2021 r.	     	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model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b="1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dk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w i </a:t>
            </a:r>
            <a:r>
              <a:rPr lang="pl-PL" altLang="pl-PL" sz="2200" b="1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wk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według harmonogramu</a:t>
            </a:r>
            <a:endParaRPr lang="pl-PL" altLang="pl-PL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588399" y="1876967"/>
            <a:ext cx="7995163" cy="125952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FORMUŁA 2012 i 2017</a:t>
            </a: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 czerwca 2021 r. 			</a:t>
            </a:r>
            <a:r>
              <a:rPr lang="pl-PL" altLang="pl-PL" sz="18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18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model</a:t>
            </a: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</a:t>
            </a:r>
            <a:b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 23 czerwca do 8 lipca 2021 r.	</a:t>
            </a:r>
            <a:r>
              <a:rPr lang="pl-PL" altLang="pl-PL" sz="18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 model</a:t>
            </a: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1800" b="1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dk</a:t>
            </a: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w i </a:t>
            </a:r>
            <a:r>
              <a:rPr lang="pl-PL" altLang="pl-PL" sz="1800" b="1" dirty="0" err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wk</a:t>
            </a: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18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według harmonogramu</a:t>
            </a:r>
            <a:endParaRPr lang="pl-PL" altLang="pl-PL" sz="18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 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496485"/>
              </p:ext>
            </p:extLst>
          </p:nvPr>
        </p:nvGraphicFramePr>
        <p:xfrm>
          <a:off x="577939" y="1205949"/>
          <a:ext cx="7823112" cy="50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EEA29-4026-4E70-B45A-5E642ECFC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F7DCA-887B-438D-9B7D-D622A1507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 EGZAMINU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00563" y="1028805"/>
            <a:ext cx="789854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 (dokumentacja)</a:t>
            </a:r>
          </a:p>
          <a:p>
            <a:pPr marL="617538" indent="-2571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jest przeprowadzany w jednym dniu w danej sesji</a:t>
            </a:r>
          </a:p>
          <a:p>
            <a:pPr marL="617538" indent="-2571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dla poszczególnych kwalifikacji ustalono różne godziny rozpoczęcia egzaminu</a:t>
            </a:r>
          </a:p>
          <a:p>
            <a:pPr marL="617538" indent="-2571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dk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(</a:t>
            </a: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dokumentacja+komputer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); w (wykonanie); </a:t>
            </a: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wk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(</a:t>
            </a: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wykonanie+komputer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</a:p>
          <a:p>
            <a:pPr marL="62706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w jednej sali 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nie może być przeprowadzany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w zakresie różnych kwalifikacji</a:t>
            </a:r>
          </a:p>
          <a:p>
            <a:pPr marL="62706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przy małej liczbie zdających w jednej sali 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może być przeprowadzany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z kwalifikacji tożsamych z Formuły 2012 i Formuły 2017 </a:t>
            </a:r>
            <a:b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(to samo zadanie egzaminacyjne)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-1008529" y="1469572"/>
          <a:ext cx="11120717" cy="511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46B12E-BE4F-4F79-86A0-1DAAD478CC8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01663" y="642938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ZADANIA 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D2352-42C0-4F7F-8547-383946C9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17D2352-42C0-4F7F-8547-383946C9A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6BADF-D259-416F-B162-85C8BF61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036BADF-D259-416F-B162-85C8BF61D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73C1BF-E4A0-4B57-B005-DCDECA02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473C1BF-E4A0-4B57-B005-DCDECA024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AA9EF-7ADB-4B8A-AD49-214419E20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51AA9EF-7ADB-4B8A-AD49-214419E20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301553-114E-4109-A0B2-E213D9CF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4301553-114E-4109-A0B2-E213D9CF5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34193-41A6-488A-A327-C237AC28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8634193-41A6-488A-A327-C237AC289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307CCF-2AD8-4141-912B-BFFA1788C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C307CCF-2AD8-4141-912B-BFFA1788C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ADF697-C887-48BA-8EF4-226DCD639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AADF697-C887-48BA-8EF4-226DCD639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B941F-9900-449B-9F49-44D449EC0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39B941F-9900-449B-9F49-44D449EC0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490F22-E581-45EC-89BC-671BD8C6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8490F22-E581-45EC-89BC-671BD8C6C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795CA-D878-441D-B89A-A57586578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11795CA-D878-441D-B89A-A57586578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62F9A-E3F5-440F-96DC-D62356394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36E62F9A-E3F5-440F-96DC-D62356394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JEDEN MIESIĄC</a:t>
            </a:r>
            <a:r>
              <a:rPr lang="pl-PL" altLang="pl-P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PRZED</a:t>
            </a:r>
            <a:r>
              <a:rPr lang="pl-PL" altLang="pl-P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TERMINEM EGZAMINU PZE</a:t>
            </a:r>
            <a:endParaRPr lang="pl-PL" altLang="pl-PL" b="1">
              <a:solidFill>
                <a:srgbClr val="355D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33413" y="1358539"/>
          <a:ext cx="7886700" cy="507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xfrm>
            <a:off x="7044509" y="635010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036FA1D-1096-45B9-80AD-E4E913FDDDC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0064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 EGZAMINU – SKŁAD ZN</a:t>
            </a:r>
            <a:b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d i </a:t>
            </a:r>
            <a:r>
              <a:rPr lang="pl-PL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dk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74738"/>
            <a:ext cx="2738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049338"/>
            <a:ext cx="242411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916343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963968"/>
            <a:ext cx="11969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925868"/>
            <a:ext cx="8731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925868"/>
            <a:ext cx="8874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873125" y="2498830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PZN</a:t>
            </a:r>
            <a:endParaRPr lang="pl-PL" altLang="pl-PL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6778625" y="2473430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4546600" y="2490893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PZN</a:t>
            </a:r>
            <a:endParaRPr lang="pl-PL" altLang="pl-PL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2227263" y="2490893"/>
            <a:ext cx="1436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5124" y="4005662"/>
            <a:ext cx="185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lub INSTRUKTOR praktycznej nauki zawodu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zatrudniony w szkole/placówce/centrum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ze zdającymi zajęć edukacyjnych objętych egzaminem</a:t>
            </a:r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auto">
          <a:xfrm>
            <a:off x="2311400" y="4005662"/>
            <a:ext cx="1844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NAUCZYCIEL lub INSTRUKTOR praktycznej nauki zawodu zatrudniony</a:t>
            </a:r>
            <a:b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w innej  szkole/placówce /centrum</a:t>
            </a:r>
            <a:endParaRPr lang="pl-PL" altLang="pl-PL" sz="1400" dirty="0"/>
          </a:p>
        </p:txBody>
      </p:sp>
      <p:sp>
        <p:nvSpPr>
          <p:cNvPr id="17" name="Prostokąt 16"/>
          <p:cNvSpPr/>
          <p:nvPr/>
        </p:nvSpPr>
        <p:spPr>
          <a:xfrm>
            <a:off x="4279900" y="4005662"/>
            <a:ext cx="20351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PRACOWNIK upoważniony przez danego pracodawcę lub podmiot  prowadzący KKZ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 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ze zdającymi zajęć edukacyjnych objętych danym egzaminem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403975" y="4015089"/>
            <a:ext cx="24066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PRACOWNIK upoważniony przez pracodawcę, gdy egzamin odbywa się u pracodawcy lub PRACOWNIK upoważniony przez podmiot prowadzący KKZ, gdy egzamin odbywa się w podmiocie prowadzącym  KKZ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i ze zdającymi zajęć edukacyjnych objętych danym egzaminem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1161" y="6206441"/>
            <a:ext cx="8399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W 2021 r. w przypadku braku możliwości powołania nauczycieli zatrudnionych w szkole/placówce/centrum można powołać inne osoby - Informacja o sposobie organizacji i przeprowadzania egzaminu … w roku szkolnym 2020/2021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xfrm>
            <a:off x="7044509" y="628127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F7A045-B23B-44D3-98FB-9FFA6B9B9CD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114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 EGZAMINU – SKŁAD ZN</a:t>
            </a:r>
            <a:b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w i </a:t>
            </a:r>
            <a:r>
              <a:rPr lang="pl-PL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wk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95749"/>
            <a:ext cx="27384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970349"/>
            <a:ext cx="24241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94647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950197"/>
            <a:ext cx="87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904875" y="2454897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000099"/>
                </a:solidFill>
              </a:rPr>
              <a:t>PZN</a:t>
            </a:r>
            <a:endParaRPr lang="pl-PL" altLang="pl-PL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5027613" y="2458072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000099"/>
                </a:solidFill>
              </a:rPr>
              <a:t>PZN</a:t>
            </a:r>
            <a:endParaRPr lang="pl-PL" altLang="pl-PL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2555875" y="2439120"/>
            <a:ext cx="178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 dirty="0">
              <a:solidFill>
                <a:srgbClr val="000099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8299" y="4043697"/>
            <a:ext cx="1961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lub INSTRUKTOR praktycznej nauki zawodu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zatrudniony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w szkole/placówce/centrum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ze zdającymi zajęć edukacyjnych objętych egzaminem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405062" y="4014606"/>
            <a:ext cx="2071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EGZAMINATOR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obserwuje i ocenia pracę 6 zdających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egzaminatorem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 może być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nauczyciel lub instruktor praktycznej nauki zawodu zatrudniony w szkole/placówce/centrum, </a:t>
            </a:r>
            <a:b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</a:b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w której jest przeprowadzany egzamin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676775" y="4024033"/>
            <a:ext cx="18986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PRACOWNIK upoważniony przez danego pracodawcę lub dany podmiot  prowadzący KKZ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ze zdającymi zajęć edukacyjnych objętych danym egzaminem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775450" y="4024033"/>
            <a:ext cx="2030413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EGZAMINATOR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obserwuje i ocenia pracę </a:t>
            </a:r>
          </a:p>
          <a:p>
            <a:pPr marL="8572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6 zdających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egzaminatorem </a:t>
            </a:r>
            <a:r>
              <a:rPr 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 może być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pracownik zatrudniony u pracodawcy, który prowadzi ze zdającymi zajęcia edukacyjne objęte danym egzaminem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66072"/>
            <a:ext cx="10112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966072"/>
            <a:ext cx="1009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7021513" y="2451722"/>
            <a:ext cx="178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 dirty="0">
              <a:solidFill>
                <a:srgbClr val="000099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68299" y="6205811"/>
            <a:ext cx="8437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W 2021 r. w przypadku braku możliwości powołania nauczycieli zatrudnionych w szkole/placówce/centrum można powołać inne osoby - Informacja o sposobie organizacji i przeprowadzania egzaminu … w roku szkolnym 2020/2021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PRAKTYCZNEJ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5054993"/>
              </p:ext>
            </p:extLst>
          </p:nvPr>
        </p:nvGraphicFramePr>
        <p:xfrm>
          <a:off x="274320" y="1747520"/>
          <a:ext cx="8608423" cy="432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950" name="Tytuł 1"/>
          <p:cNvSpPr txBox="1">
            <a:spLocks/>
          </p:cNvSpPr>
          <p:nvPr/>
        </p:nvSpPr>
        <p:spPr bwMode="auto">
          <a:xfrm>
            <a:off x="538163" y="1511300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PRZED EGZAMINEM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PRAKTYCZNEJ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2523" y="2462732"/>
          <a:ext cx="8748452" cy="347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8" name="Tytuł 1"/>
          <p:cNvSpPr txBox="1">
            <a:spLocks/>
          </p:cNvSpPr>
          <p:nvPr/>
        </p:nvSpPr>
        <p:spPr bwMode="auto">
          <a:xfrm>
            <a:off x="538163" y="1511300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W CZASIE EGZAMINU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PRAKTYCZNEJ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6757" y="1903626"/>
          <a:ext cx="8608423" cy="48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7046" name="Tytuł 1"/>
          <p:cNvSpPr txBox="1">
            <a:spLocks/>
          </p:cNvSpPr>
          <p:nvPr/>
        </p:nvSpPr>
        <p:spPr bwMode="auto">
          <a:xfrm>
            <a:off x="538163" y="1511300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PO EGZAMINIE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95313"/>
            <a:ext cx="7886700" cy="7540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WYNIKI EGZAMINÓW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89697"/>
              </p:ext>
            </p:extLst>
          </p:nvPr>
        </p:nvGraphicFramePr>
        <p:xfrm>
          <a:off x="405114" y="1550034"/>
          <a:ext cx="8354573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09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A94070-56BF-4844-8053-B6294469360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2B856A-0811-42A5-B5A4-218E5D52F7E9}"/>
              </a:ext>
            </a:extLst>
          </p:cNvPr>
          <p:cNvSpPr txBox="1"/>
          <p:nvPr/>
        </p:nvSpPr>
        <p:spPr>
          <a:xfrm>
            <a:off x="2906000" y="628192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hlinkClick r:id="rId8"/>
              </a:rPr>
              <a:t>Procedura wydawania dyplomów</a:t>
            </a:r>
            <a:endParaRPr 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FA209F-7AC6-4F66-BC9C-D43BE924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DFA209F-7AC6-4F66-BC9C-D43BE924A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97261D-8A00-4224-91FE-4AE69ABA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197261D-8A00-4224-91FE-4AE69ABAD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959212-D955-4E65-ACEB-93DA94940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1959212-D955-4E65-ACEB-93DA94940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57238"/>
            <a:ext cx="9144000" cy="7540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DYPLOMY POTWIERDZAJĄCE KWALIFIKACJE ZAWODOWE</a:t>
            </a:r>
            <a:endParaRPr lang="pl-PL" altLang="pl-PL">
              <a:solidFill>
                <a:srgbClr val="355D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32504"/>
              </p:ext>
            </p:extLst>
          </p:nvPr>
        </p:nvGraphicFramePr>
        <p:xfrm>
          <a:off x="467588" y="1816899"/>
          <a:ext cx="8281556" cy="427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114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7B41FF-5BB3-4EEF-8E8F-0EEBB5C6B65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4ED7A4-4F90-4587-BA1D-49E43DA26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F4ED7A4-4F90-4587-BA1D-49E43DA26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5C7AA5-89FB-4BAF-99FB-5361FA925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25C7AA5-89FB-4BAF-99FB-5361FA925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000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INFORMACJE OGÓLNE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SKŁADANIE DEKLARACJI</a:t>
            </a:r>
            <a:br>
              <a:rPr lang="pl-PL" altLang="pl-PL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140375"/>
              </p:ext>
            </p:extLst>
          </p:nvPr>
        </p:nvGraphicFramePr>
        <p:xfrm>
          <a:off x="633845" y="1359660"/>
          <a:ext cx="7886700" cy="52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0099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SYSTEM SIOEPKZ – FORMUŁA 2017 i 2019</a:t>
            </a:r>
            <a:endParaRPr lang="pl-PL" altLang="pl-PL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464516"/>
              </p:ext>
            </p:extLst>
          </p:nvPr>
        </p:nvGraphicFramePr>
        <p:xfrm>
          <a:off x="633413" y="1091381"/>
          <a:ext cx="7886700" cy="563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102932"/>
            <a:ext cx="788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965582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3406403"/>
            <a:ext cx="7886700" cy="0"/>
          </a:xfrm>
          <a:prstGeom prst="lin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788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607396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2695398"/>
            <a:ext cx="7886700" cy="4068214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460FAB50-F19E-4AA1-809A-A55109A076BA}"/>
              </a:ext>
            </a:extLst>
          </p:cNvPr>
          <p:cNvCxnSpPr>
            <a:cxnSpLocks/>
          </p:cNvCxnSpPr>
          <p:nvPr/>
        </p:nvCxnSpPr>
        <p:spPr>
          <a:xfrm flipH="1" flipV="1">
            <a:off x="7044509" y="4320186"/>
            <a:ext cx="349348" cy="4535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167597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43815D-A22F-4C33-8DD5-CA46D8C23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3995417"/>
            <a:ext cx="8267854" cy="2627768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EE2FF90-1112-43E2-874C-9754D6411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" y="1146532"/>
            <a:ext cx="8267854" cy="2716998"/>
          </a:xfrm>
          <a:prstGeom prst="rect">
            <a:avLst/>
          </a:prstGeom>
          <a:ln>
            <a:solidFill>
              <a:srgbClr val="0066FF"/>
            </a:solidFill>
          </a:ln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B42D187-05B9-4A8B-9992-E61E16BCBD74}"/>
              </a:ext>
            </a:extLst>
          </p:cNvPr>
          <p:cNvCxnSpPr/>
          <p:nvPr/>
        </p:nvCxnSpPr>
        <p:spPr>
          <a:xfrm flipH="1">
            <a:off x="6471320" y="3194767"/>
            <a:ext cx="671512" cy="3111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85A6FC9-B16B-4A8A-817D-149673A066EB}"/>
              </a:ext>
            </a:extLst>
          </p:cNvPr>
          <p:cNvCxnSpPr/>
          <p:nvPr/>
        </p:nvCxnSpPr>
        <p:spPr>
          <a:xfrm flipH="1">
            <a:off x="2021385" y="4430457"/>
            <a:ext cx="671512" cy="3111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7DC3F3-6C43-49A7-A80E-6B537DE39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45" y="1174340"/>
            <a:ext cx="5240594" cy="3750794"/>
          </a:xfrm>
          <a:prstGeom prst="rect">
            <a:avLst/>
          </a:prstGeom>
          <a:ln>
            <a:solidFill>
              <a:srgbClr val="0066FF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>
            <a:off x="5752796" y="3854245"/>
            <a:ext cx="480924" cy="5239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11313D9C-DA11-47D7-84F5-CC80144C4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77" y="5231221"/>
            <a:ext cx="8632689" cy="1071255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  <p:extLst>
      <p:ext uri="{BB962C8B-B14F-4D97-AF65-F5344CB8AC3E}">
        <p14:creationId xmlns:p14="http://schemas.microsoft.com/office/powerpoint/2010/main" val="30382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886071"/>
              </p:ext>
            </p:extLst>
          </p:nvPr>
        </p:nvGraphicFramePr>
        <p:xfrm>
          <a:off x="633412" y="1279525"/>
          <a:ext cx="7979645" cy="544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4177272"/>
            <a:ext cx="7886700" cy="0"/>
          </a:xfrm>
          <a:prstGeom prst="lin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SERWIS DLA DYREKTORÓW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PODSTAWY PRAWNE</a:t>
            </a:r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85C1F8-8553-45D2-930E-40B0B838FA9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593879"/>
              </p:ext>
            </p:extLst>
          </p:nvPr>
        </p:nvGraphicFramePr>
        <p:xfrm>
          <a:off x="365760" y="1234421"/>
          <a:ext cx="8425542" cy="527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Łącznik prosty 17"/>
          <p:cNvCxnSpPr/>
          <p:nvPr/>
        </p:nvCxnSpPr>
        <p:spPr>
          <a:xfrm flipV="1">
            <a:off x="312738" y="102711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222250" y="37099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222250" y="6359525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7534"/>
              </p:ext>
            </p:extLst>
          </p:nvPr>
        </p:nvGraphicFramePr>
        <p:xfrm>
          <a:off x="372533" y="3940176"/>
          <a:ext cx="1474183" cy="219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5667371" imgH="8020036" progId="Acrobat.Document.2015">
                  <p:embed/>
                </p:oleObj>
              </mc:Choice>
              <mc:Fallback>
                <p:oleObj name="Acrobat Document" r:id="rId8" imgW="5667371" imgH="8020036" progId="Acrobat.Document.2015">
                  <p:embed/>
                  <p:pic>
                    <p:nvPicPr>
                      <p:cNvPr id="3" name="Obiek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533" y="3940176"/>
                        <a:ext cx="1474183" cy="219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14800"/>
              </p:ext>
            </p:extLst>
          </p:nvPr>
        </p:nvGraphicFramePr>
        <p:xfrm>
          <a:off x="397933" y="1246792"/>
          <a:ext cx="1456267" cy="220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5667371" imgH="8020036" progId="Acrobat.Document.2015">
                  <p:embed/>
                </p:oleObj>
              </mc:Choice>
              <mc:Fallback>
                <p:oleObj name="Acrobat Document" r:id="rId10" imgW="5667371" imgH="8020036" progId="Acrobat.Document.2015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7933" y="1246792"/>
                        <a:ext cx="1456267" cy="2207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692825"/>
              </p:ext>
            </p:extLst>
          </p:nvPr>
        </p:nvGraphicFramePr>
        <p:xfrm>
          <a:off x="633845" y="1184565"/>
          <a:ext cx="7886700" cy="523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40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SERWIS DLA DYREKTORÓW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293172"/>
              </p:ext>
            </p:extLst>
          </p:nvPr>
        </p:nvGraphicFramePr>
        <p:xfrm>
          <a:off x="633845" y="1501003"/>
          <a:ext cx="7886700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SERWIS DLA DYREKTORÓW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95466"/>
              </p:ext>
            </p:extLst>
          </p:nvPr>
        </p:nvGraphicFramePr>
        <p:xfrm>
          <a:off x="633413" y="1181757"/>
          <a:ext cx="7886700" cy="525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UMOWY</a:t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68088"/>
              </p:ext>
            </p:extLst>
          </p:nvPr>
        </p:nvGraphicFramePr>
        <p:xfrm>
          <a:off x="497636" y="84557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UMOWY</a:t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781878"/>
            <a:ext cx="8653670" cy="5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9" y="662940"/>
            <a:ext cx="8724534" cy="567159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61600" y="4482165"/>
            <a:ext cx="659511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 wypełnieniu oświadczenia do umów proszę zwrócić uwagę, czy w ostatniej kolumnie pojawia się informacja </a:t>
            </a:r>
            <a:b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o wysłaniu oraz czy kolor tła zmienił się na zielony</a:t>
            </a:r>
          </a:p>
        </p:txBody>
      </p:sp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46</a:t>
            </a:fld>
            <a:endParaRPr lang="pl-PL" altLang="pl-PL"/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63" y="603704"/>
            <a:ext cx="8590046" cy="56380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44261" y="4405886"/>
            <a:ext cx="771525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Jeżeli umowa jest już przygotowana przez OKE i umieszczona w SE, </a:t>
            </a:r>
            <a:b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w ostatniej kolumnie znajduje się przycisk do generowania linku umożliwiającego pobranie.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Jeżeli umowa jeszcze nie jest przygotowana, znajduje się tam stosowna informacja.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Na liście umów znajdują się również informacje o jej numerze, liczbie pobrań, datach pobrań.</a:t>
            </a:r>
          </a:p>
        </p:txBody>
      </p:sp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845" y="747379"/>
            <a:ext cx="8578356" cy="544138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47</a:t>
            </a:fld>
            <a:endParaRPr lang="pl-PL" alt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2839" y="3468072"/>
            <a:ext cx="796213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 kliknięciu w przycisk generowania linku (z poprzedniego slajdu) otworzy się proste okienko z odnośnikami</a:t>
            </a:r>
          </a:p>
          <a:p>
            <a:endParaRPr lang="pl-PL" sz="2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Można tu pobrać umowę, oraz rachunek do umowy. Odnośnik do umowy aktywny jest przez </a:t>
            </a:r>
            <a:r>
              <a:rPr lang="pl-PL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60 minut od jego wygenerowania </a:t>
            </a:r>
            <a:br>
              <a:rPr lang="pl-PL" sz="2400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(po 60 minutach, aby pobrać umowę należy wygenerować nowy)</a:t>
            </a:r>
          </a:p>
        </p:txBody>
      </p:sp>
    </p:spTree>
    <p:extLst>
      <p:ext uri="{BB962C8B-B14F-4D97-AF65-F5344CB8AC3E}">
        <p14:creationId xmlns:p14="http://schemas.microsoft.com/office/powerpoint/2010/main" val="23212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126348"/>
              </p:ext>
            </p:extLst>
          </p:nvPr>
        </p:nvGraphicFramePr>
        <p:xfrm>
          <a:off x="421958" y="1394621"/>
          <a:ext cx="8309609" cy="502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UMOWY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Łącznik prosty 7"/>
          <p:cNvSpPr/>
          <p:nvPr/>
        </p:nvSpPr>
        <p:spPr>
          <a:xfrm flipV="1">
            <a:off x="421958" y="4131551"/>
            <a:ext cx="8309609" cy="14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053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UWAGI DLA ASYSTENTÓW TECHNICZNYCH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(WYPEŁNIANIE UMÓW)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909" name="pole tekstowe 15"/>
          <p:cNvSpPr txBox="1">
            <a:spLocks noChangeArrowheads="1"/>
          </p:cNvSpPr>
          <p:nvPr/>
        </p:nvSpPr>
        <p:spPr bwMode="auto">
          <a:xfrm>
            <a:off x="3198813" y="1198563"/>
            <a:ext cx="275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99"/>
                </a:solidFill>
                <a:latin typeface="Arial Narrow" panose="020B0606020202030204" pitchFamily="34" charset="0"/>
              </a:rPr>
              <a:t>Wzór umowy – model w/wk</a:t>
            </a:r>
          </a:p>
        </p:txBody>
      </p:sp>
      <p:graphicFrame>
        <p:nvGraphicFramePr>
          <p:cNvPr id="12391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42287"/>
              </p:ext>
            </p:extLst>
          </p:nvPr>
        </p:nvGraphicFramePr>
        <p:xfrm>
          <a:off x="371475" y="1692275"/>
          <a:ext cx="85280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432172" imgH="4322600" progId="Word.Document.8">
                  <p:embed/>
                </p:oleObj>
              </mc:Choice>
              <mc:Fallback>
                <p:oleObj name="Document" r:id="rId3" imgW="7432172" imgH="4322600" progId="Word.Document.8">
                  <p:embed/>
                  <p:pic>
                    <p:nvPicPr>
                      <p:cNvPr id="12391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692275"/>
                        <a:ext cx="85280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16834"/>
            <a:ext cx="7886700" cy="52417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PODSTAWY PRAWNE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l-PL" smtClean="0">
                <a:latin typeface="Arial Narrow" panose="020B0606020202030204" pitchFamily="34" charset="0"/>
              </a:rPr>
              <a:pPr/>
              <a:t>5</a:t>
            </a:fld>
            <a:endParaRPr lang="pl-PL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14048"/>
              </p:ext>
            </p:extLst>
          </p:nvPr>
        </p:nvGraphicFramePr>
        <p:xfrm>
          <a:off x="365760" y="1234421"/>
          <a:ext cx="8425542" cy="527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Łącznik prosty 17"/>
          <p:cNvCxnSpPr/>
          <p:nvPr/>
        </p:nvCxnSpPr>
        <p:spPr>
          <a:xfrm flipV="1">
            <a:off x="313508" y="1026621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222068" y="3709851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222068" y="6358893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3917652"/>
            <a:ext cx="1478280" cy="2228516"/>
          </a:xfrm>
          <a:prstGeom prst="rect">
            <a:avLst/>
          </a:prstGeom>
          <a:ln w="9525">
            <a:solidFill>
              <a:srgbClr val="86A5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366692" y="1234421"/>
            <a:ext cx="1477349" cy="221602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561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7" y="966301"/>
            <a:ext cx="6464865" cy="5211125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37811" y="4676659"/>
            <a:ext cx="671512" cy="3111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055072" y="2631241"/>
            <a:ext cx="693738" cy="2984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2729438" y="430518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6873492" y="225490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2CDE9DA-1F4E-403A-ACD4-EE44F3D9C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9" y="961562"/>
            <a:ext cx="8272462" cy="5705804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5430199" y="5057936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4621409" y="3946885"/>
            <a:ext cx="1071468" cy="21584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806351" y="363446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7" name="Elipsa 26"/>
          <p:cNvSpPr/>
          <p:nvPr/>
        </p:nvSpPr>
        <p:spPr>
          <a:xfrm>
            <a:off x="5692877" y="557642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381066" y="4105399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</a:rPr>
              <a:t>(patrz kolejny slajd)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4942797" y="5057936"/>
            <a:ext cx="647654" cy="51849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2723535" y="5057936"/>
            <a:ext cx="2045110" cy="15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61" y="851199"/>
            <a:ext cx="7592073" cy="57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727247" y="4189795"/>
            <a:ext cx="766372" cy="16377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708725" y="390020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5537759" y="286824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580863" y="3042869"/>
            <a:ext cx="747713" cy="1111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89" y="886526"/>
            <a:ext cx="7212685" cy="57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783997" y="4145911"/>
            <a:ext cx="692150" cy="2984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5666978" y="377443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610100" y="1412875"/>
            <a:ext cx="44069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Przed wydrukiem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Potwierdzenia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 należy sprawdzić poprawność danych, w razie pomyłki nanieść </a:t>
            </a: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w systemie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korektę </a:t>
            </a:r>
            <a:b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i ponownie pobrać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Potwierdzenie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Potwierdzenie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nie może zawierać danych spoza systemu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W razie problemów należy skontaktować się z informatykiem – tel. 32/ 784 16 47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Po zakończeniu egzaminów należy przesłać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Potwierdzenie</a:t>
            </a: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(wersja papierowa)</a:t>
            </a: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do OKE </a:t>
            </a:r>
            <a:b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z podpisem dyrektora i pieczątką szkoły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38718"/>
              </p:ext>
            </p:extLst>
          </p:nvPr>
        </p:nvGraphicFramePr>
        <p:xfrm>
          <a:off x="633413" y="1501003"/>
          <a:ext cx="8011391" cy="493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ROZLICZENIE UMÓW PO ZAKOŃCZONYM EGZAMINIE 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231697"/>
              </p:ext>
            </p:extLst>
          </p:nvPr>
        </p:nvGraphicFramePr>
        <p:xfrm>
          <a:off x="633413" y="1501003"/>
          <a:ext cx="8011391" cy="493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ROZLICZENIE UMÓW PO ZAKOŃCZONYM EGZAMINIE 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57</a:t>
            </a:fld>
            <a:endParaRPr lang="pl-PL" altLang="pl-PL"/>
          </a:p>
        </p:txBody>
      </p:sp>
      <p:graphicFrame>
        <p:nvGraphicFramePr>
          <p:cNvPr id="5" name="Symbol zastępczy zawartośc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63468"/>
              </p:ext>
            </p:extLst>
          </p:nvPr>
        </p:nvGraphicFramePr>
        <p:xfrm>
          <a:off x="530225" y="319088"/>
          <a:ext cx="4332288" cy="780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75241" imgH="10405089" progId="Word.Document.12">
                  <p:embed/>
                </p:oleObj>
              </mc:Choice>
              <mc:Fallback>
                <p:oleObj name="Dokument" r:id="rId3" imgW="5775241" imgH="10405089" progId="Word.Document.12">
                  <p:embed/>
                  <p:pic>
                    <p:nvPicPr>
                      <p:cNvPr id="5" name="Symbol zastępczy zawartośc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" y="319088"/>
                        <a:ext cx="4332288" cy="780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wias klamrowy zamykający 10"/>
          <p:cNvSpPr/>
          <p:nvPr/>
        </p:nvSpPr>
        <p:spPr>
          <a:xfrm>
            <a:off x="4983927" y="581891"/>
            <a:ext cx="648391" cy="553627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5102635" y="2878080"/>
            <a:ext cx="3883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2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pl-PL" alt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WYPEŁNIA ZLECENIOBIORCA</a:t>
            </a:r>
          </a:p>
        </p:txBody>
      </p:sp>
    </p:spTree>
    <p:extLst>
      <p:ext uri="{BB962C8B-B14F-4D97-AF65-F5344CB8AC3E}">
        <p14:creationId xmlns:p14="http://schemas.microsoft.com/office/powerpoint/2010/main" val="108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7" y="1177929"/>
            <a:ext cx="6464865" cy="4453573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27979" y="5138775"/>
            <a:ext cx="671512" cy="3111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468027" y="2483760"/>
            <a:ext cx="693738" cy="2984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729731" y="480505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286447" y="210742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874416" y="3933529"/>
            <a:ext cx="517050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Aft>
                <a:spcPts val="0"/>
              </a:spcAft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pl-PL" alt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UCZNIOWIE/SŁUCHACZE/ABSOLWENCI/KKZ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</a:endParaRP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  <a:ea typeface="+mj-ea"/>
              </a:rPr>
              <a:t>oddzielnie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		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4827638" y="3008671"/>
            <a:ext cx="1730478" cy="133718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2" y="1280842"/>
            <a:ext cx="8496381" cy="4296316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818671" y="4106388"/>
            <a:ext cx="671512" cy="3111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620424" y="377267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NOTA KSIĘGOWA</a:t>
            </a:r>
          </a:p>
        </p:txBody>
      </p:sp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16834"/>
            <a:ext cx="7886700" cy="52417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PODSTAWY PRAWNE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l-PL" smtClean="0">
                <a:latin typeface="Arial Narrow" panose="020B0606020202030204" pitchFamily="34" charset="0"/>
              </a:rPr>
              <a:pPr/>
              <a:t>6</a:t>
            </a:fld>
            <a:endParaRPr lang="pl-PL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740885"/>
              </p:ext>
            </p:extLst>
          </p:nvPr>
        </p:nvGraphicFramePr>
        <p:xfrm>
          <a:off x="365760" y="1234421"/>
          <a:ext cx="8425542" cy="297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Łącznik prosty 17"/>
          <p:cNvCxnSpPr/>
          <p:nvPr/>
        </p:nvCxnSpPr>
        <p:spPr>
          <a:xfrm flipV="1">
            <a:off x="313508" y="1026621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313508" y="3862005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86258"/>
              </p:ext>
            </p:extLst>
          </p:nvPr>
        </p:nvGraphicFramePr>
        <p:xfrm>
          <a:off x="355893" y="1115025"/>
          <a:ext cx="1741735" cy="262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4533723" imgH="6415677" progId="AcroExch.Document.DC">
                  <p:embed/>
                </p:oleObj>
              </mc:Choice>
              <mc:Fallback>
                <p:oleObj name="Acrobat Document" r:id="rId8" imgW="4533723" imgH="6415677" progId="AcroExch.Document.DC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893" y="1115025"/>
                        <a:ext cx="1741735" cy="262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Obraz 13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6567" y="4311879"/>
            <a:ext cx="2036772" cy="25101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Obraz 14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6936" y="4328944"/>
            <a:ext cx="1847539" cy="25006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pole tekstowe 16"/>
          <p:cNvSpPr txBox="1"/>
          <p:nvPr/>
        </p:nvSpPr>
        <p:spPr>
          <a:xfrm>
            <a:off x="0" y="3931573"/>
            <a:ext cx="9144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Szczegółowe informacje znajdują się w informacjach o sposobie organizacji i przeprowadzenia egzaminu</a:t>
            </a:r>
          </a:p>
        </p:txBody>
      </p:sp>
      <p:pic>
        <p:nvPicPr>
          <p:cNvPr id="7" name="Obraz 6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863" y="4309280"/>
            <a:ext cx="2104235" cy="25192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4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6" y="1193262"/>
            <a:ext cx="8393013" cy="5142990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264014" y="4204709"/>
            <a:ext cx="671512" cy="3111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7065766" y="387099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NOTA KSIĘGOWA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AC0576-E2AC-49A4-858C-9FC4AD4AF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137302"/>
            <a:ext cx="8601075" cy="4848225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7393858" y="4582975"/>
            <a:ext cx="524054" cy="52846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6976979" y="517043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NOTA KSIĘGOWA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1395197"/>
            <a:ext cx="447608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Nota księgowa dotyczy 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tylko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tych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kwalifikacji, dla których CKE umieściła kosztorys we wskazaniach.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W przypadku obowiązku wystawienia faktury należy zamieścić w niej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wszystkie dane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, takie jak w nocie księgowej, albo wygenerować „</a:t>
            </a: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  <a:hlinkClick r:id="rId4" action="ppaction://hlinksldjump"/>
              </a:rPr>
              <a:t>załącznik do faktury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”.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Faktura w kolumnie „Nazwa towaru/usługi” powinna zawierać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„Za organizację egzaminu zawodowego”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 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„Za organizację egzaminu potwierdzającego kwalifikacje w zawodzie”.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INFORMACJE DODATKOWE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0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A038E4-55F4-42B9-99EE-6C4EF3CD180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992017" y="64108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EAC98E-AF4E-4622-8574-FDC905E1B2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53202"/>
              </p:ext>
            </p:extLst>
          </p:nvPr>
        </p:nvGraphicFramePr>
        <p:xfrm>
          <a:off x="633413" y="1632155"/>
          <a:ext cx="7886700" cy="458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3413" y="823913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INFORMACJE DODATKOWE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992016" y="640527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EAC98E-AF4E-4622-8574-FDC905E1B2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359425"/>
              </p:ext>
            </p:extLst>
          </p:nvPr>
        </p:nvGraphicFramePr>
        <p:xfrm>
          <a:off x="633845" y="897815"/>
          <a:ext cx="7886700" cy="561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3413" y="823913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INFORMACJE DODATKOWE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982185" y="64108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EAC98E-AF4E-4622-8574-FDC905E1B2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53283"/>
              </p:ext>
            </p:extLst>
          </p:nvPr>
        </p:nvGraphicFramePr>
        <p:xfrm>
          <a:off x="633413" y="1432560"/>
          <a:ext cx="7886700" cy="399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3413" y="823913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INFORMACJE DODATKOWE</a:t>
            </a:r>
            <a:b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Łącznik prosty 4"/>
          <p:cNvSpPr/>
          <p:nvPr/>
        </p:nvSpPr>
        <p:spPr>
          <a:xfrm>
            <a:off x="640080" y="5874332"/>
            <a:ext cx="788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93763"/>
            <a:ext cx="9238129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ZGŁASZANIE KWALIFIKACYJNYCH KURSÓW ZAWODOWYCH </a:t>
            </a:r>
            <a:b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b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808354" y="2426652"/>
            <a:ext cx="6104632" cy="2630501"/>
          </a:xfrm>
          <a:prstGeom prst="roundRect">
            <a:avLst/>
          </a:prstGeom>
          <a:ln w="28575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61950" lvl="1" indent="-266700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PPKZ – Formuła 2019</a:t>
            </a:r>
            <a:r>
              <a:rPr lang="pl-PL" sz="2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93663" lvl="1" algn="just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zgodnie z Ustawą z dnia 22 listopada 2018 r. o zmianie ustawy - Prawo oświatowe, ustawy o systemie oświaty oraz niektórych innych ustaw (Dz. U. z 2018 r. poz. 2245 ze zm.)</a:t>
            </a:r>
          </a:p>
          <a:p>
            <a:pPr marL="361950" lvl="1" indent="-2667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Zgłoszenia w SIOEPKZ</a:t>
            </a:r>
          </a:p>
          <a:p>
            <a:pPr marL="361950" lvl="1" indent="-266700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1600" b="1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 przekazaniu kursu do OKE nie można nanosić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146132" y="2970898"/>
            <a:ext cx="2601259" cy="15271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latin typeface="Arial Narrow" panose="020B0606020202030204" pitchFamily="34" charset="0"/>
              </a:rPr>
              <a:t>od 1 września 2020 r</a:t>
            </a:r>
            <a:r>
              <a:rPr lang="pl-PL" dirty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274236"/>
              </p:ext>
            </p:extLst>
          </p:nvPr>
        </p:nvGraphicFramePr>
        <p:xfrm>
          <a:off x="633844" y="1501003"/>
          <a:ext cx="8011391" cy="50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KOLIZJA TERMINÓW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WYDZIAŁ EGZAMINÓW ZAWODOWYCH</a:t>
            </a: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51097"/>
              </p:ext>
            </p:extLst>
          </p:nvPr>
        </p:nvGraphicFramePr>
        <p:xfrm>
          <a:off x="423862" y="1055682"/>
          <a:ext cx="8296275" cy="53721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823">
                <a:tc>
                  <a:txBody>
                    <a:bodyPr/>
                    <a:lstStyle/>
                    <a:p>
                      <a:pPr algn="l"/>
                      <a:r>
                        <a:rPr lang="pl-PL" sz="1700" dirty="0">
                          <a:latin typeface="Arial Narrow" panose="020B0606020202030204" pitchFamily="34" charset="0"/>
                        </a:rPr>
                        <a:t>           Osoba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dirty="0">
                          <a:latin typeface="Arial Narrow" panose="020B0606020202030204" pitchFamily="34" charset="0"/>
                        </a:rPr>
                        <a:t>                     Sprawy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889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Andrzej Pasiut</a:t>
                      </a:r>
                    </a:p>
                    <a:p>
                      <a:pPr algn="l"/>
                      <a:r>
                        <a:rPr lang="pl-PL" sz="140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32/ 784 16 10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kierownik Wydziału</a:t>
                      </a:r>
                      <a:r>
                        <a:rPr lang="pl-PL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Egzaminów Zawodowych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629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6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Adam </a:t>
                      </a:r>
                      <a:r>
                        <a:rPr lang="pl-PL" sz="1600" b="1" i="0" kern="1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Woś</a:t>
                      </a:r>
                      <a:endParaRPr lang="pl-PL" sz="1600" b="1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77" rtl="0" eaLnBrk="1" latinLnBrk="0" hangingPunct="1"/>
                      <a:r>
                        <a:rPr lang="pl-PL" sz="140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32/ 784 16 87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z-ca kierownika</a:t>
                      </a:r>
                    </a:p>
                    <a:p>
                      <a:pPr algn="l"/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obszar/branża:  </a:t>
                      </a:r>
                      <a:r>
                        <a:rPr lang="pl-PL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M,  MG, </a:t>
                      </a: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R,  RL,  MEC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462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Agnieszka </a:t>
                      </a:r>
                      <a:r>
                        <a:rPr lang="pl-PL" sz="16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Jurkiewicz</a:t>
                      </a:r>
                      <a:endParaRPr lang="pl-PL" sz="1600" b="1" i="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pl-PL" sz="14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32/ 784 16 77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sekretariat, potwierdzenie udziału w egzaminie, rozliczanie umów, rozliczenie faktur i not księgowych 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05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6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Wioletta Przewoźniak–Ciołczyk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32/ 784 16 81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sekretariat, potwierdzenie udziału w egzaminie, rozliczanie umów, rozliczenie faktur i not księgowych 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24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6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32/ 784 16 76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formatowanie, obróbka graficzna plików, wprowadzanie zadań do systemu KRAK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JEST PRZEPROWADZANY DLA: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42168"/>
              </p:ext>
            </p:extLst>
          </p:nvPr>
        </p:nvGraphicFramePr>
        <p:xfrm>
          <a:off x="466373" y="1509415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WYDZIAŁ EGZAMINÓW ZAWODOWYCH</a:t>
            </a: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82679"/>
              </p:ext>
            </p:extLst>
          </p:nvPr>
        </p:nvGraphicFramePr>
        <p:xfrm>
          <a:off x="414338" y="1047750"/>
          <a:ext cx="8296275" cy="56676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70">
                <a:tc>
                  <a:txBody>
                    <a:bodyPr/>
                    <a:lstStyle/>
                    <a:p>
                      <a:pPr algn="l"/>
                      <a:r>
                        <a:rPr lang="pl-PL" sz="1700" dirty="0">
                          <a:latin typeface="Arial Narrow" panose="020B0606020202030204" pitchFamily="34" charset="0"/>
                        </a:rPr>
                        <a:t>           Osoba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dirty="0">
                          <a:latin typeface="Arial Narrow" panose="020B0606020202030204" pitchFamily="34" charset="0"/>
                        </a:rPr>
                        <a:t>                                Sprawy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595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Agnieszka Antczak</a:t>
                      </a:r>
                    </a:p>
                    <a:p>
                      <a:pPr algn="l"/>
                      <a:r>
                        <a:rPr lang="pl-PL" sz="140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79 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obszar/branża:  BUD, CES, FRK, MEC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2021259871"/>
                  </a:ext>
                </a:extLst>
              </a:tr>
              <a:tr h="727595">
                <a:tc>
                  <a:txBody>
                    <a:bodyPr/>
                    <a:lstStyle/>
                    <a:p>
                      <a:pPr algn="l"/>
                      <a:r>
                        <a:rPr lang="pl-PL" sz="1700" b="1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Renata </a:t>
                      </a:r>
                      <a:r>
                        <a:rPr lang="pl-PL" sz="17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Hejsak</a:t>
                      </a:r>
                      <a:endParaRPr lang="pl-PL" sz="1700" b="1" i="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pl-PL" sz="140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obszar/branża:  A,  AU, Z, MS, M,  MG,  BPO,  EKA,  MEP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404">
                <a:tc>
                  <a:txBody>
                    <a:bodyPr/>
                    <a:lstStyle/>
                    <a:p>
                      <a:pPr algn="l"/>
                      <a:r>
                        <a:rPr lang="pl-PL" sz="17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Kamila Jędryczka</a:t>
                      </a:r>
                    </a:p>
                    <a:p>
                      <a:pPr algn="l"/>
                      <a:r>
                        <a:rPr lang="pl-PL" sz="140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</a:t>
                      </a:r>
                      <a:r>
                        <a:rPr lang="pl-PL" sz="140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80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obszar/branża: </a:t>
                      </a:r>
                      <a:r>
                        <a:rPr lang="pl-PL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A,</a:t>
                      </a:r>
                      <a:r>
                        <a:rPr lang="pl-PL" sz="1600" b="0" i="0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AU,  Z,  MS,  MED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595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Dagmara Kumor</a:t>
                      </a:r>
                    </a:p>
                    <a:p>
                      <a:pPr algn="l"/>
                      <a:r>
                        <a:rPr lang="pl-PL" sz="140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41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obszar/branża:  B,  BD,  S,</a:t>
                      </a:r>
                      <a:r>
                        <a:rPr lang="pl-PL" sz="1600" b="0" i="0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ST,  BPO,  BUD,  GIW</a:t>
                      </a:r>
                      <a:endParaRPr lang="pl-PL" sz="1600" b="0" i="0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126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Sabina</a:t>
                      </a:r>
                      <a:r>
                        <a:rPr lang="pl-PL" sz="1600" b="1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Tarłowska</a:t>
                      </a:r>
                    </a:p>
                    <a:p>
                      <a:pPr algn="l"/>
                      <a:r>
                        <a:rPr lang="pl-PL" sz="14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obszar/branża:  B,  BD,  M,  MG,  CES,  TKO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404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7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32 784 16 78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obszar/branża:  </a:t>
                      </a:r>
                      <a:r>
                        <a:rPr lang="pl-PL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M,  MG,</a:t>
                      </a:r>
                      <a:r>
                        <a:rPr lang="pl-PL" sz="16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Z,  MS,  BPO, GIW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59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Marcin </a:t>
                      </a:r>
                      <a:r>
                        <a:rPr lang="pl-PL" sz="1600" b="1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83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obszar/branża:  E,  EE,  </a:t>
                      </a:r>
                      <a:r>
                        <a:rPr lang="pl-PL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M,  MG,  MEC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WYDZIAŁ ORGANIZACYJNO-ADMINISTRACYJNY</a:t>
            </a: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79947"/>
              </p:ext>
            </p:extLst>
          </p:nvPr>
        </p:nvGraphicFramePr>
        <p:xfrm>
          <a:off x="395288" y="1152525"/>
          <a:ext cx="8353425" cy="5288098"/>
        </p:xfrm>
        <a:graphic>
          <a:graphicData uri="http://schemas.openxmlformats.org/drawingml/2006/table">
            <a:tbl>
              <a:tblPr/>
              <a:tblGrid>
                <a:gridCol w="242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          Osoba</a:t>
                      </a:r>
                      <a:endParaRPr kumimoji="0" lang="pl-PL" altLang="pl-P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                                Sprawy</a:t>
                      </a:r>
                      <a:endParaRPr kumimoji="0" lang="pl-PL" altLang="pl-P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116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47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Serwis dla dyrektorów, zgłaszanie i przydzielanie zdających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9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33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Korekty świadectw i dyplomów, wydawanie zaświadczeń dla organizatorów KKZ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0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Małgorzata </a:t>
                      </a:r>
                      <a:r>
                        <a:rPr kumimoji="0" lang="pl-PL" altLang="pl-P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Pustiowska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12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Deklaracje absolwentów wraz ze świadectwem ukończenia szkoły, deklaracje absolwentów KKZ wraz  zaświadczeniami o ukończeniu kursów (tylko dla osób ponownie przystępujących do egzaminu), odbiór dokumentacji, odbiór wyników egzaminów, redystrybucja po egzaminie. Organizacja „starego” egzaminu zawodowego.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Umowy dla osób zatrudnionych podczas egzaminu eksternistycznego, egzamin eksternistyczny zawodowy, wydawanie dyplomów, odbiór wyników egzaminów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Agnieszka Duczek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05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Szkolenia kandydatów na egzaminatorów 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743561"/>
              </p:ext>
            </p:extLst>
          </p:nvPr>
        </p:nvGraphicFramePr>
        <p:xfrm>
          <a:off x="633413" y="1501776"/>
          <a:ext cx="7886700" cy="241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233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C46D05-6AB3-423E-9BF4-693E5C0486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87375"/>
            <a:ext cx="7886700" cy="9144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WYKORZYSTANIE PREZENTACJI PRZEZ PZE</a:t>
            </a:r>
            <a:b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DZIĘKUJEMY ZA UWAGĘ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br>
              <a:rPr lang="pl-PL" altLang="pl-PL" sz="24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pl-PL" altLang="pl-PL" sz="1800" b="1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52374623"/>
              </p:ext>
            </p:extLst>
          </p:nvPr>
        </p:nvGraphicFramePr>
        <p:xfrm>
          <a:off x="520861" y="988208"/>
          <a:ext cx="8160152" cy="559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JEST PRZEPROWADZANY: </a:t>
            </a: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STRUKTURA  EGZAMINU</a:t>
            </a:r>
            <a:b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237287" cy="2032000"/>
          </a:xfrm>
          <a:prstGeom prst="round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5969000" cy="1916113"/>
          </a:xfrm>
          <a:prstGeom prst="round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próg zaliczenia: 75%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 autoUpdateAnimBg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5932</Words>
  <Application>Microsoft Office PowerPoint</Application>
  <PresentationFormat>Pokaz na ekranie (4:3)</PresentationFormat>
  <Paragraphs>767</Paragraphs>
  <Slides>73</Slides>
  <Notes>73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73</vt:i4>
      </vt:variant>
    </vt:vector>
  </HeadingPairs>
  <TitlesOfParts>
    <vt:vector size="87" baseType="lpstr">
      <vt:lpstr>Arial</vt:lpstr>
      <vt:lpstr>Arial Narrow</vt:lpstr>
      <vt:lpstr>Segoe UI</vt:lpstr>
      <vt:lpstr>Segoe UI Semibold</vt:lpstr>
      <vt:lpstr>Segoe UI Semilight</vt:lpstr>
      <vt:lpstr>Source Sans Pro Light</vt:lpstr>
      <vt:lpstr>Wingdings</vt:lpstr>
      <vt:lpstr>Wingdings 2</vt:lpstr>
      <vt:lpstr>OfficeLight</vt:lpstr>
      <vt:lpstr>1_OfficeLight</vt:lpstr>
      <vt:lpstr>2_OfficeLight</vt:lpstr>
      <vt:lpstr>Acrobat Document</vt:lpstr>
      <vt:lpstr>Document</vt:lpstr>
      <vt:lpstr>Dokument</vt:lpstr>
      <vt:lpstr>EGZAMIN POTWIERDZAJĄCY KWALIFIKACJE  W ZAWODZIE  EGZAMIN ZAWODOWY     sesja czerwiec-lipiec 2021  </vt:lpstr>
      <vt:lpstr>PLAN SZKOLENIA</vt:lpstr>
      <vt:lpstr>INFORMACJE OGÓLNE</vt:lpstr>
      <vt:lpstr>PODSTAWY PRAWNE</vt:lpstr>
      <vt:lpstr>PODSTAWY PRAWNE</vt:lpstr>
      <vt:lpstr>PODSTAWY PRAWNE</vt:lpstr>
      <vt:lpstr>EGZAMIN JEST PRZEPROWADZANY DLA: </vt:lpstr>
      <vt:lpstr> </vt:lpstr>
      <vt:lpstr> STRUKTURA  EGZAMINU </vt:lpstr>
      <vt:lpstr>               CZĘŚĆ PISEMNA EGZAMINU    Formuła 2012:       22 czerwca 2021 r.  Formuła 2017:       22 czerwca 2021 r.  Formuła 2019:       8-12 czerwca 2021 r.</vt:lpstr>
      <vt:lpstr>CZĘŚĆ PISEMNA EGZAMINU</vt:lpstr>
      <vt:lpstr>ZADANIA  PRZEWODNICZĄCEGO ZESPOŁU EGZAMINACYJNEGO</vt:lpstr>
      <vt:lpstr>PZE – JEDEN MIESIĄC PRZED TERMINEM EGZAMINU</vt:lpstr>
      <vt:lpstr>CZĘŚĆ PISEMNA - SKŁAD ZN </vt:lpstr>
      <vt:lpstr>PRZEBIEG CZĘŚCI PISEMNEJ EGZAMINU</vt:lpstr>
      <vt:lpstr>PRZEBIEG CZĘŚCI PISEMNEJ EGZAMINU</vt:lpstr>
      <vt:lpstr>PRZEBIEG CZĘŚCI PISEMNEJ EGZAMINU</vt:lpstr>
      <vt:lpstr>CZĘŚĆ PISEMNA EGZAMINU W FORMIE ELEKTRONICZNEJ</vt:lpstr>
      <vt:lpstr>              CZĘŚĆ PRAKTYCZNA EGZAMINU</vt:lpstr>
      <vt:lpstr>CZĘŚĆ PRAKTYCZNA EGZAMINU</vt:lpstr>
      <vt:lpstr>Prezentacja programu PowerPoint</vt:lpstr>
      <vt:lpstr>JEDEN MIESIĄC PRZED TERMINEM EGZAMINU PZE</vt:lpstr>
      <vt:lpstr>CZĘŚĆ PRAKTYCZNA EGZAMINU – SKŁAD ZN d i dk</vt:lpstr>
      <vt:lpstr>CZĘŚĆ PRAKTYCZNA EGZAMINU – SKŁAD ZN w i wk</vt:lpstr>
      <vt:lpstr>PRZEBIEG CZĘŚCI PRAKTYCZNEJ EGZAMINU</vt:lpstr>
      <vt:lpstr>PRZEBIEG CZĘŚCI PRAKTYCZNEJ EGZAMINU</vt:lpstr>
      <vt:lpstr>PRZEBIEG CZĘŚCI PRAKTYCZNEJ EGZAMINU</vt:lpstr>
      <vt:lpstr>WYNIKI EGZAMINÓW</vt:lpstr>
      <vt:lpstr>DYPLOMY POTWIERDZAJĄCE KWALIFIKACJE ZAWODOWE</vt:lpstr>
      <vt:lpstr>SKŁADANIE DEKLARACJI </vt:lpstr>
      <vt:lpstr>SYSTEM SIOEPKZ – FORMUŁA 2017 i 2019</vt:lpstr>
      <vt:lpstr>SIOEPKZ  - informacje </vt:lpstr>
      <vt:lpstr>SIOEPKZ  - informacje </vt:lpstr>
      <vt:lpstr>SIOEPKZ  - informacje </vt:lpstr>
      <vt:lpstr>SIOEPKZ  - informacje </vt:lpstr>
      <vt:lpstr>SIOEPKZ  - informacje </vt:lpstr>
      <vt:lpstr>SIOEPKZ  - informacje </vt:lpstr>
      <vt:lpstr>SIOEPKZ  - informacje </vt:lpstr>
      <vt:lpstr>SERWIS DLA DYREKTORÓW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UWAGI DLA ASYSTENTÓW TECHNICZNYCH (WYPEŁNIANIE UMÓW)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ROZLICZENIE UMÓW PO ZAKOŃCZONYM EGZAMINIE  </vt:lpstr>
      <vt:lpstr>ROZLICZENIE UMÓW PO ZAKOŃCZONYM EGZAMINIE  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INFORMACJE DODATKOWE</vt:lpstr>
      <vt:lpstr>INFORMACJE DODATKOWE </vt:lpstr>
      <vt:lpstr>INFORMACJE DODATKOWE </vt:lpstr>
      <vt:lpstr>INFORMACJE DODATKOWE </vt:lpstr>
      <vt:lpstr> ZGŁASZANIE KWALIFIKACYJNYCH KURSÓW ZAWODOWYCH   </vt:lpstr>
      <vt:lpstr>KOLIZJA TERMINÓW </vt:lpstr>
      <vt:lpstr>WYDZIAŁ EGZAMINÓW ZAWODOWYCH</vt:lpstr>
      <vt:lpstr>WYDZIAŁ EGZAMINÓW ZAWODOWYCH</vt:lpstr>
      <vt:lpstr>WYDZIAŁ ORGANIZACYJNO-ADMINISTRACYJNY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2016-05-01T11:59:23Z</dcterms:created>
  <dcterms:modified xsi:type="dcterms:W3CDTF">2021-05-06T12:41:36Z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